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3"/>
  </p:handoutMasterIdLst>
  <p:sldIdLst>
    <p:sldId id="256" r:id="rId2"/>
    <p:sldId id="274" r:id="rId3"/>
    <p:sldId id="258" r:id="rId4"/>
    <p:sldId id="285" r:id="rId5"/>
    <p:sldId id="278" r:id="rId6"/>
    <p:sldId id="259" r:id="rId7"/>
    <p:sldId id="257" r:id="rId8"/>
    <p:sldId id="275" r:id="rId9"/>
    <p:sldId id="260" r:id="rId10"/>
    <p:sldId id="279" r:id="rId11"/>
    <p:sldId id="263" r:id="rId12"/>
    <p:sldId id="266" r:id="rId13"/>
    <p:sldId id="267" r:id="rId14"/>
    <p:sldId id="281" r:id="rId15"/>
    <p:sldId id="282" r:id="rId16"/>
    <p:sldId id="280" r:id="rId17"/>
    <p:sldId id="283" r:id="rId18"/>
    <p:sldId id="269" r:id="rId19"/>
    <p:sldId id="284" r:id="rId20"/>
    <p:sldId id="271" r:id="rId21"/>
    <p:sldId id="272" r:id="rId2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Rg st="1" end="17"/>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93220" autoAdjust="0"/>
  </p:normalViewPr>
  <p:slideViewPr>
    <p:cSldViewPr>
      <p:cViewPr varScale="1">
        <p:scale>
          <a:sx n="81" d="100"/>
          <a:sy n="81" d="100"/>
        </p:scale>
        <p:origin x="1498"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EB3C23FB-E7A9-413F-8DF7-875D7A027DE0}" type="datetimeFigureOut">
              <a:rPr lang="en-US" smtClean="0"/>
              <a:pPr/>
              <a:t>3/29/2017</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7889FF7C-FE7B-421C-9DED-DDB0E5D9CB9A}"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63BE4C2-A11A-4678-ADD3-4E6F114ACD1A}" type="datetimeFigureOut">
              <a:rPr lang="en-US" smtClean="0"/>
              <a:pPr/>
              <a:t>3/29/2017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270664-524E-42DF-B6A2-6F2A1DB6F89E}" type="slidenum">
              <a:rPr lang="en-US" smtClean="0"/>
              <a:pPr/>
              <a:t>‹#›</a:t>
            </a:fld>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3BE4C2-A11A-4678-ADD3-4E6F114ACD1A}" type="datetimeFigureOut">
              <a:rPr lang="en-US" smtClean="0"/>
              <a:pPr/>
              <a:t>3/29/2017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270664-524E-42DF-B6A2-6F2A1DB6F89E}" type="slidenum">
              <a:rPr lang="en-US" smtClean="0"/>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3BE4C2-A11A-4678-ADD3-4E6F114ACD1A}" type="datetimeFigureOut">
              <a:rPr lang="en-US" smtClean="0"/>
              <a:pPr/>
              <a:t>3/29/2017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270664-524E-42DF-B6A2-6F2A1DB6F89E}" type="slidenum">
              <a:rPr lang="en-US" smtClean="0"/>
              <a:pPr/>
              <a:t>‹#›</a:t>
            </a:fld>
            <a:endParaRPr 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63BE4C2-A11A-4678-ADD3-4E6F114ACD1A}" type="datetimeFigureOut">
              <a:rPr lang="en-US" smtClean="0"/>
              <a:pPr/>
              <a:t>3/29/2017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270664-524E-42DF-B6A2-6F2A1DB6F89E}" type="slidenum">
              <a:rPr lang="en-US" smtClean="0"/>
              <a:pPr/>
              <a:t>‹#›</a:t>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63BE4C2-A11A-4678-ADD3-4E6F114ACD1A}" type="datetimeFigureOut">
              <a:rPr lang="en-US" smtClean="0"/>
              <a:pPr/>
              <a:t>3/29/2017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B270664-524E-42DF-B6A2-6F2A1DB6F89E}" type="slidenum">
              <a:rPr lang="en-US" smtClean="0"/>
              <a:pPr/>
              <a:t>‹#›</a:t>
            </a:fld>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63BE4C2-A11A-4678-ADD3-4E6F114ACD1A}" type="datetimeFigureOut">
              <a:rPr lang="en-US" smtClean="0"/>
              <a:pPr/>
              <a:t>3/29/2017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B270664-524E-42DF-B6A2-6F2A1DB6F89E}" type="slidenum">
              <a:rPr lang="en-US" smtClean="0"/>
              <a:pPr/>
              <a:t>‹#›</a:t>
            </a:fld>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3BE4C2-A11A-4678-ADD3-4E6F114ACD1A}" type="datetimeFigureOut">
              <a:rPr lang="en-US" smtClean="0"/>
              <a:pPr/>
              <a:t>3/29/2017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B270664-524E-42DF-B6A2-6F2A1DB6F89E}" type="slidenum">
              <a:rPr lang="en-US" smtClean="0"/>
              <a:pPr/>
              <a:t>‹#›</a:t>
            </a:fld>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3BE4C2-A11A-4678-ADD3-4E6F114ACD1A}" type="datetimeFigureOut">
              <a:rPr lang="en-US" smtClean="0"/>
              <a:pPr/>
              <a:t>3/29/2017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270664-524E-42DF-B6A2-6F2A1DB6F89E}" type="slidenum">
              <a:rPr lang="en-US" smtClean="0"/>
              <a:pPr/>
              <a:t>‹#›</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3BE4C2-A11A-4678-ADD3-4E6F114ACD1A}" type="datetimeFigureOut">
              <a:rPr lang="en-US" smtClean="0"/>
              <a:pPr/>
              <a:t>3/29/2017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270664-524E-42DF-B6A2-6F2A1DB6F89E}" type="slidenum">
              <a:rPr lang="en-US" smtClean="0"/>
              <a:pPr/>
              <a:t>‹#›</a:t>
            </a:fld>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3BE4C2-A11A-4678-ADD3-4E6F114ACD1A}" type="datetimeFigureOut">
              <a:rPr lang="en-US" smtClean="0"/>
              <a:pPr/>
              <a:t>3/29/2017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270664-524E-42DF-B6A2-6F2A1DB6F89E}" type="slidenum">
              <a:rPr lang="en-US" smtClean="0"/>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3BE4C2-A11A-4678-ADD3-4E6F114ACD1A}" type="datetimeFigureOut">
              <a:rPr lang="en-US" smtClean="0"/>
              <a:pPr/>
              <a:t>3/29/2017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270664-524E-42DF-B6A2-6F2A1DB6F89E}" type="slidenum">
              <a:rPr lang="en-US" smtClean="0"/>
              <a:pPr/>
              <a:t>‹#›</a:t>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3BE4C2-A11A-4678-ADD3-4E6F114ACD1A}" type="datetimeFigureOut">
              <a:rPr lang="en-US" smtClean="0"/>
              <a:pPr/>
              <a:t>3/29/2017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270664-524E-42DF-B6A2-6F2A1DB6F89E}"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hyperlink" Target="mailto:jalilraj@gmail.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304801"/>
            <a:ext cx="7772400" cy="457199"/>
          </a:xfrm>
        </p:spPr>
        <p:txBody>
          <a:bodyPr>
            <a:normAutofit fontScale="90000"/>
          </a:bodyPr>
          <a:lstStyle/>
          <a:p>
            <a:r>
              <a:rPr lang="en-US" dirty="0"/>
              <a:t>Presentation on Exam Technique </a:t>
            </a:r>
            <a:r>
              <a:rPr lang="en-US" sz="2000" b="1" dirty="0"/>
              <a:t>()</a:t>
            </a:r>
          </a:p>
        </p:txBody>
      </p:sp>
      <p:sp>
        <p:nvSpPr>
          <p:cNvPr id="3" name="Subtitle 2"/>
          <p:cNvSpPr>
            <a:spLocks noGrp="1"/>
          </p:cNvSpPr>
          <p:nvPr>
            <p:ph type="subTitle" idx="1"/>
          </p:nvPr>
        </p:nvSpPr>
        <p:spPr>
          <a:xfrm>
            <a:off x="457200" y="990600"/>
            <a:ext cx="8458200" cy="5486400"/>
          </a:xfrm>
        </p:spPr>
        <p:txBody>
          <a:bodyPr/>
          <a:lstStyle/>
          <a:p>
            <a:endParaRPr lang="en-US" dirty="0"/>
          </a:p>
        </p:txBody>
      </p:sp>
      <p:pic>
        <p:nvPicPr>
          <p:cNvPr id="1027" name="Picture 3" descr="C:\Users\Md\Desktop\Job Hunting\Social Event\IMG_20160227_220836.jpg"/>
          <p:cNvPicPr>
            <a:picLocks noChangeAspect="1" noChangeArrowheads="1"/>
          </p:cNvPicPr>
          <p:nvPr/>
        </p:nvPicPr>
        <p:blipFill>
          <a:blip r:embed="rId2" cstate="print"/>
          <a:srcRect/>
          <a:stretch>
            <a:fillRect/>
          </a:stretch>
        </p:blipFill>
        <p:spPr bwMode="auto">
          <a:xfrm>
            <a:off x="533400" y="914400"/>
            <a:ext cx="4114800" cy="3077871"/>
          </a:xfrm>
          <a:prstGeom prst="rect">
            <a:avLst/>
          </a:prstGeom>
          <a:noFill/>
        </p:spPr>
      </p:pic>
      <p:pic>
        <p:nvPicPr>
          <p:cNvPr id="1028" name="Picture 4" descr="C:\Users\Md\Desktop\Job Hunting\Social Event\IMG_20160422_210752.jpg"/>
          <p:cNvPicPr>
            <a:picLocks noChangeAspect="1" noChangeArrowheads="1"/>
          </p:cNvPicPr>
          <p:nvPr/>
        </p:nvPicPr>
        <p:blipFill>
          <a:blip r:embed="rId3" cstate="print"/>
          <a:srcRect/>
          <a:stretch>
            <a:fillRect/>
          </a:stretch>
        </p:blipFill>
        <p:spPr bwMode="auto">
          <a:xfrm>
            <a:off x="457200" y="4038600"/>
            <a:ext cx="2631440" cy="2133600"/>
          </a:xfrm>
          <a:prstGeom prst="rect">
            <a:avLst/>
          </a:prstGeom>
          <a:noFill/>
        </p:spPr>
      </p:pic>
      <p:pic>
        <p:nvPicPr>
          <p:cNvPr id="1029" name="Picture 5" descr="C:\Users\Md\Desktop\Job Hunting\Social Event\IMG_20160319_211346.jpg"/>
          <p:cNvPicPr>
            <a:picLocks noChangeAspect="1" noChangeArrowheads="1"/>
          </p:cNvPicPr>
          <p:nvPr/>
        </p:nvPicPr>
        <p:blipFill>
          <a:blip r:embed="rId4" cstate="print"/>
          <a:srcRect/>
          <a:stretch>
            <a:fillRect/>
          </a:stretch>
        </p:blipFill>
        <p:spPr bwMode="auto">
          <a:xfrm>
            <a:off x="3124200" y="4038600"/>
            <a:ext cx="2895600" cy="2171700"/>
          </a:xfrm>
          <a:prstGeom prst="rect">
            <a:avLst/>
          </a:prstGeom>
          <a:noFill/>
        </p:spPr>
      </p:pic>
      <p:pic>
        <p:nvPicPr>
          <p:cNvPr id="1026" name="Picture 2" descr="C:\Users\Md\SkyDrive\Webjobaid\Pict SCH1.jpg"/>
          <p:cNvPicPr>
            <a:picLocks noChangeAspect="1" noChangeArrowheads="1"/>
          </p:cNvPicPr>
          <p:nvPr/>
        </p:nvPicPr>
        <p:blipFill>
          <a:blip r:embed="rId5" cstate="print"/>
          <a:srcRect/>
          <a:stretch>
            <a:fillRect/>
          </a:stretch>
        </p:blipFill>
        <p:spPr bwMode="auto">
          <a:xfrm>
            <a:off x="4648200" y="914400"/>
            <a:ext cx="4114800" cy="3086100"/>
          </a:xfrm>
          <a:prstGeom prst="rect">
            <a:avLst/>
          </a:prstGeom>
          <a:noFill/>
        </p:spPr>
      </p:pic>
      <p:pic>
        <p:nvPicPr>
          <p:cNvPr id="4" name="Picture 3" descr="C:\Users\Md\SkyDrive\Webjobaid\Event A021317.JPG"/>
          <p:cNvPicPr>
            <a:picLocks noChangeAspect="1" noChangeArrowheads="1"/>
          </p:cNvPicPr>
          <p:nvPr/>
        </p:nvPicPr>
        <p:blipFill>
          <a:blip r:embed="rId6" cstate="print"/>
          <a:srcRect/>
          <a:stretch>
            <a:fillRect/>
          </a:stretch>
        </p:blipFill>
        <p:spPr bwMode="auto">
          <a:xfrm>
            <a:off x="6096000" y="4038600"/>
            <a:ext cx="2786002" cy="2209800"/>
          </a:xfrm>
          <a:prstGeom prst="rect">
            <a:avLst/>
          </a:prstGeom>
          <a:noFill/>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533400"/>
            <a:ext cx="7772400" cy="1470025"/>
          </a:xfrm>
        </p:spPr>
        <p:txBody>
          <a:bodyPr/>
          <a:lstStyle/>
          <a:p>
            <a:r>
              <a:rPr lang="en-US" dirty="0"/>
              <a:t>Introduction</a:t>
            </a:r>
          </a:p>
        </p:txBody>
      </p:sp>
      <p:sp>
        <p:nvSpPr>
          <p:cNvPr id="3" name="Subtitle 2"/>
          <p:cNvSpPr>
            <a:spLocks noGrp="1"/>
          </p:cNvSpPr>
          <p:nvPr>
            <p:ph type="subTitle" idx="1"/>
          </p:nvPr>
        </p:nvSpPr>
        <p:spPr>
          <a:xfrm>
            <a:off x="1371600" y="1981200"/>
            <a:ext cx="6400800" cy="3657600"/>
          </a:xfrm>
        </p:spPr>
        <p:txBody>
          <a:bodyPr>
            <a:normAutofit/>
          </a:bodyPr>
          <a:lstStyle/>
          <a:p>
            <a:pPr algn="l">
              <a:buFont typeface="Arial" pitchFamily="34" charset="0"/>
              <a:buChar char="•"/>
            </a:pPr>
            <a:r>
              <a:rPr lang="en-US" sz="4000" b="1" dirty="0">
                <a:solidFill>
                  <a:schemeClr val="tx1"/>
                </a:solidFill>
              </a:rPr>
              <a:t>Arrival and Signing</a:t>
            </a:r>
          </a:p>
          <a:p>
            <a:pPr algn="l">
              <a:buFont typeface="Arial" pitchFamily="34" charset="0"/>
              <a:buChar char="•"/>
            </a:pPr>
            <a:r>
              <a:rPr lang="en-US" sz="4000" b="1" dirty="0">
                <a:solidFill>
                  <a:schemeClr val="tx1"/>
                </a:solidFill>
              </a:rPr>
              <a:t>Presenter (</a:t>
            </a:r>
            <a:r>
              <a:rPr lang="en-US" sz="4000" b="1" dirty="0" err="1">
                <a:solidFill>
                  <a:schemeClr val="tx1"/>
                </a:solidFill>
              </a:rPr>
              <a:t>exp</a:t>
            </a:r>
            <a:r>
              <a:rPr lang="en-US" sz="4000" b="1">
                <a:solidFill>
                  <a:schemeClr val="tx1"/>
                </a:solidFill>
              </a:rPr>
              <a:t>, why,)</a:t>
            </a:r>
            <a:endParaRPr lang="en-US" sz="4000" b="1" dirty="0">
              <a:solidFill>
                <a:schemeClr val="tx1"/>
              </a:solidFill>
            </a:endParaRPr>
          </a:p>
          <a:p>
            <a:pPr algn="l">
              <a:buFont typeface="Arial" pitchFamily="34" charset="0"/>
              <a:buChar char="•"/>
            </a:pPr>
            <a:r>
              <a:rPr lang="en-US" sz="4000" b="1" dirty="0">
                <a:solidFill>
                  <a:schemeClr val="tx1"/>
                </a:solidFill>
              </a:rPr>
              <a:t>Organizer</a:t>
            </a:r>
          </a:p>
          <a:p>
            <a:pPr algn="l">
              <a:buFont typeface="Arial" pitchFamily="34" charset="0"/>
              <a:buChar char="•"/>
            </a:pPr>
            <a:r>
              <a:rPr lang="en-US" sz="4000" b="1" dirty="0">
                <a:solidFill>
                  <a:schemeClr val="tx1"/>
                </a:solidFill>
              </a:rPr>
              <a:t>Participants</a:t>
            </a:r>
          </a:p>
          <a:p>
            <a:endParaRPr 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457201"/>
            <a:ext cx="7772400" cy="838199"/>
          </a:xfrm>
        </p:spPr>
        <p:txBody>
          <a:bodyPr>
            <a:normAutofit/>
          </a:bodyPr>
          <a:lstStyle/>
          <a:p>
            <a:r>
              <a:rPr lang="en-US" dirty="0"/>
              <a:t>Safety and Attitude</a:t>
            </a:r>
          </a:p>
        </p:txBody>
      </p:sp>
      <p:sp>
        <p:nvSpPr>
          <p:cNvPr id="3" name="Subtitle 2"/>
          <p:cNvSpPr>
            <a:spLocks noGrp="1"/>
          </p:cNvSpPr>
          <p:nvPr>
            <p:ph type="subTitle" idx="1"/>
          </p:nvPr>
        </p:nvSpPr>
        <p:spPr>
          <a:xfrm>
            <a:off x="457200" y="1371600"/>
            <a:ext cx="8153400" cy="5029200"/>
          </a:xfrm>
        </p:spPr>
        <p:txBody>
          <a:bodyPr>
            <a:normAutofit fontScale="92500" lnSpcReduction="10000"/>
          </a:bodyPr>
          <a:lstStyle/>
          <a:p>
            <a:pPr marL="457200" indent="-457200" algn="l">
              <a:buFont typeface="Arial" panose="020B0604020202020204" pitchFamily="34" charset="0"/>
              <a:buChar char="•"/>
            </a:pPr>
            <a:r>
              <a:rPr lang="en-US" b="1" dirty="0">
                <a:solidFill>
                  <a:schemeClr val="tx1"/>
                </a:solidFill>
              </a:rPr>
              <a:t>About Venue: Need assistance, Safety Aspect, Escape Areas</a:t>
            </a:r>
          </a:p>
          <a:p>
            <a:pPr marL="457200" indent="-457200" algn="l">
              <a:buFont typeface="Arial" panose="020B0604020202020204" pitchFamily="34" charset="0"/>
              <a:buChar char="•"/>
            </a:pPr>
            <a:r>
              <a:rPr lang="en-US" b="1" dirty="0">
                <a:solidFill>
                  <a:schemeClr val="tx1"/>
                </a:solidFill>
              </a:rPr>
              <a:t>Copies of Documents: Available in Web / Take Photocopy.</a:t>
            </a:r>
          </a:p>
          <a:p>
            <a:pPr marL="457200" indent="-457200" algn="l">
              <a:buFont typeface="Arial" panose="020B0604020202020204" pitchFamily="34" charset="0"/>
              <a:buChar char="•"/>
            </a:pPr>
            <a:r>
              <a:rPr lang="en-US" b="1" dirty="0">
                <a:solidFill>
                  <a:schemeClr val="tx1"/>
                </a:solidFill>
              </a:rPr>
              <a:t>Everyone is Potential: Need to Change</a:t>
            </a:r>
          </a:p>
          <a:p>
            <a:pPr marL="457200" indent="-457200" algn="l">
              <a:buFont typeface="Arial" panose="020B0604020202020204" pitchFamily="34" charset="0"/>
              <a:buChar char="•"/>
            </a:pPr>
            <a:r>
              <a:rPr lang="en-US" b="1" dirty="0">
                <a:solidFill>
                  <a:schemeClr val="tx1"/>
                </a:solidFill>
              </a:rPr>
              <a:t>Potential, Attitude towards Goal, Action Success.</a:t>
            </a:r>
          </a:p>
          <a:p>
            <a:pPr marL="457200" indent="-457200" algn="l">
              <a:buFont typeface="Arial" panose="020B0604020202020204" pitchFamily="34" charset="0"/>
              <a:buChar char="•"/>
            </a:pPr>
            <a:r>
              <a:rPr lang="en-US" b="1" dirty="0">
                <a:solidFill>
                  <a:schemeClr val="tx1"/>
                </a:solidFill>
              </a:rPr>
              <a:t>Encourage to have Attitude</a:t>
            </a:r>
          </a:p>
          <a:p>
            <a:pPr algn="l"/>
            <a:r>
              <a:rPr lang="en-US" sz="2600" dirty="0">
                <a:solidFill>
                  <a:schemeClr val="tx1"/>
                </a:solidFill>
              </a:rPr>
              <a:t>(Work ethics and Attitude is important</a:t>
            </a:r>
          </a:p>
          <a:p>
            <a:pPr algn="l"/>
            <a:r>
              <a:rPr lang="en-US" sz="2600" dirty="0">
                <a:solidFill>
                  <a:schemeClr val="tx1"/>
                </a:solidFill>
              </a:rPr>
              <a:t>Talent and ability can open the first door but it can not open the last or second door until and attitude forces to do the work)</a:t>
            </a:r>
          </a:p>
          <a:p>
            <a:pPr algn="l"/>
            <a:endParaRPr lang="en-US" sz="2600" b="1" dirty="0">
              <a:solidFill>
                <a:schemeClr val="tx1"/>
              </a:solidFill>
            </a:endParaRPr>
          </a:p>
          <a:p>
            <a:pPr algn="l"/>
            <a:endParaRPr lang="en-US" b="1" dirty="0">
              <a:solidFill>
                <a:schemeClr val="tx1"/>
              </a:solidFill>
            </a:endParaRPr>
          </a:p>
          <a:p>
            <a:pPr algn="l"/>
            <a:endParaRPr lang="en-US" b="1" dirty="0">
              <a:solidFill>
                <a:schemeClr val="tx1"/>
              </a:solidFill>
            </a:endParaRPr>
          </a:p>
          <a:p>
            <a:pPr algn="l"/>
            <a:endParaRPr lang="en-US" b="1" dirty="0">
              <a:solidFill>
                <a:schemeClr val="tx1"/>
              </a:solidFill>
            </a:endParaRPr>
          </a:p>
          <a:p>
            <a:endParaRPr lang="en-US"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457201"/>
            <a:ext cx="7772400" cy="838199"/>
          </a:xfrm>
        </p:spPr>
        <p:txBody>
          <a:bodyPr>
            <a:normAutofit/>
          </a:bodyPr>
          <a:lstStyle/>
          <a:p>
            <a:r>
              <a:rPr lang="en-US" dirty="0"/>
              <a:t>Goal of Organizers</a:t>
            </a:r>
          </a:p>
        </p:txBody>
      </p:sp>
      <p:sp>
        <p:nvSpPr>
          <p:cNvPr id="3" name="Subtitle 2"/>
          <p:cNvSpPr>
            <a:spLocks noGrp="1"/>
          </p:cNvSpPr>
          <p:nvPr>
            <p:ph type="subTitle" idx="1"/>
          </p:nvPr>
        </p:nvSpPr>
        <p:spPr>
          <a:xfrm>
            <a:off x="538899" y="1676400"/>
            <a:ext cx="8153400" cy="4876800"/>
          </a:xfrm>
        </p:spPr>
        <p:txBody>
          <a:bodyPr>
            <a:normAutofit/>
          </a:bodyPr>
          <a:lstStyle/>
          <a:p>
            <a:pPr algn="l"/>
            <a:r>
              <a:rPr lang="en-US" b="1" dirty="0">
                <a:solidFill>
                  <a:schemeClr val="tx1"/>
                </a:solidFill>
              </a:rPr>
              <a:t>Objective: Help Community</a:t>
            </a:r>
          </a:p>
          <a:p>
            <a:pPr algn="l"/>
            <a:r>
              <a:rPr lang="en-US" b="1" dirty="0">
                <a:solidFill>
                  <a:schemeClr val="tx1"/>
                </a:solidFill>
              </a:rPr>
              <a:t>Interest: All assistance are Voluntary</a:t>
            </a:r>
          </a:p>
          <a:p>
            <a:pPr algn="l"/>
            <a:r>
              <a:rPr lang="en-US" b="1" dirty="0">
                <a:solidFill>
                  <a:schemeClr val="tx1"/>
                </a:solidFill>
              </a:rPr>
              <a:t>Why: 	Self Satisfaction</a:t>
            </a:r>
          </a:p>
          <a:p>
            <a:pPr algn="l"/>
            <a:r>
              <a:rPr lang="en-US" b="1" dirty="0">
                <a:solidFill>
                  <a:schemeClr val="tx1"/>
                </a:solidFill>
              </a:rPr>
              <a:t>		We wish to serve community</a:t>
            </a:r>
          </a:p>
          <a:p>
            <a:pPr algn="l"/>
            <a:r>
              <a:rPr lang="en-US" b="1" dirty="0">
                <a:solidFill>
                  <a:schemeClr val="tx1"/>
                </a:solidFill>
              </a:rPr>
              <a:t>Outcome: Better Occupation for People</a:t>
            </a:r>
          </a:p>
          <a:p>
            <a:pPr algn="l"/>
            <a:r>
              <a:rPr lang="en-US" b="1" dirty="0">
                <a:solidFill>
                  <a:schemeClr val="tx1"/>
                </a:solidFill>
              </a:rPr>
              <a:t>User: 	Have better work, better life, better Community</a:t>
            </a:r>
          </a:p>
          <a:p>
            <a:pPr algn="l"/>
            <a:r>
              <a:rPr lang="en-US" b="1" u="sng" dirty="0">
                <a:solidFill>
                  <a:schemeClr val="tx1"/>
                </a:solidFill>
              </a:rPr>
              <a:t>Information is Knowledge, Knowledge is power</a:t>
            </a:r>
          </a:p>
        </p:txBody>
      </p:sp>
    </p:spTree>
    <p:extLst>
      <p:ext uri="{BB962C8B-B14F-4D97-AF65-F5344CB8AC3E}">
        <p14:creationId xmlns:p14="http://schemas.microsoft.com/office/powerpoint/2010/main" val="305045491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457201"/>
            <a:ext cx="7772400" cy="838199"/>
          </a:xfrm>
        </p:spPr>
        <p:txBody>
          <a:bodyPr>
            <a:normAutofit/>
          </a:bodyPr>
          <a:lstStyle/>
          <a:p>
            <a:r>
              <a:rPr lang="en-US" dirty="0"/>
              <a:t>Presentation Goal</a:t>
            </a:r>
          </a:p>
        </p:txBody>
      </p:sp>
      <p:sp>
        <p:nvSpPr>
          <p:cNvPr id="7" name="TextBox 6"/>
          <p:cNvSpPr txBox="1"/>
          <p:nvPr/>
        </p:nvSpPr>
        <p:spPr>
          <a:xfrm>
            <a:off x="762000" y="1524001"/>
            <a:ext cx="2133600" cy="132343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600" b="1" u="sng" dirty="0">
                <a:latin typeface="Arial" pitchFamily="34" charset="0"/>
                <a:cs typeface="Arial" pitchFamily="34" charset="0"/>
              </a:rPr>
              <a:t>Who and Why:</a:t>
            </a:r>
          </a:p>
          <a:p>
            <a:r>
              <a:rPr lang="en-US" sz="1600" dirty="0">
                <a:latin typeface="Arial" pitchFamily="34" charset="0"/>
                <a:cs typeface="Arial" pitchFamily="34" charset="0"/>
              </a:rPr>
              <a:t>Interest Group</a:t>
            </a:r>
          </a:p>
          <a:p>
            <a:r>
              <a:rPr lang="en-US" sz="1600" dirty="0">
                <a:latin typeface="Arial" pitchFamily="34" charset="0"/>
                <a:cs typeface="Arial" pitchFamily="34" charset="0"/>
              </a:rPr>
              <a:t>Willing to have help</a:t>
            </a:r>
          </a:p>
          <a:p>
            <a:r>
              <a:rPr lang="en-US" sz="1600" dirty="0">
                <a:latin typeface="Arial" pitchFamily="34" charset="0"/>
                <a:cs typeface="Arial" pitchFamily="34" charset="0"/>
              </a:rPr>
              <a:t>Fixed target</a:t>
            </a:r>
          </a:p>
          <a:p>
            <a:r>
              <a:rPr lang="en-US" sz="1600" dirty="0">
                <a:latin typeface="Arial" pitchFamily="34" charset="0"/>
                <a:cs typeface="Arial" pitchFamily="34" charset="0"/>
              </a:rPr>
              <a:t>Willingness for Work</a:t>
            </a:r>
          </a:p>
        </p:txBody>
      </p:sp>
      <p:sp>
        <p:nvSpPr>
          <p:cNvPr id="17" name="TextBox 16"/>
          <p:cNvSpPr txBox="1"/>
          <p:nvPr/>
        </p:nvSpPr>
        <p:spPr>
          <a:xfrm>
            <a:off x="3124200" y="1524000"/>
            <a:ext cx="2514600" cy="107721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600" b="1" u="sng" dirty="0">
                <a:latin typeface="Arial" pitchFamily="34" charset="0"/>
                <a:cs typeface="Arial" pitchFamily="34" charset="0"/>
              </a:rPr>
              <a:t>Prepare for Exams</a:t>
            </a:r>
            <a:r>
              <a:rPr lang="en-US" sz="1600" b="1" dirty="0">
                <a:latin typeface="Arial" pitchFamily="34" charset="0"/>
                <a:cs typeface="Arial" pitchFamily="34" charset="0"/>
              </a:rPr>
              <a:t>:</a:t>
            </a:r>
          </a:p>
          <a:p>
            <a:r>
              <a:rPr lang="en-US" sz="1600" dirty="0">
                <a:latin typeface="Arial" pitchFamily="34" charset="0"/>
                <a:cs typeface="Arial" pitchFamily="34" charset="0"/>
              </a:rPr>
              <a:t>Books Collection</a:t>
            </a:r>
          </a:p>
          <a:p>
            <a:r>
              <a:rPr lang="en-US" sz="1600" dirty="0">
                <a:latin typeface="Arial" pitchFamily="34" charset="0"/>
                <a:cs typeface="Arial" pitchFamily="34" charset="0"/>
              </a:rPr>
              <a:t>Study properly</a:t>
            </a:r>
          </a:p>
          <a:p>
            <a:r>
              <a:rPr lang="en-US" sz="1600" dirty="0">
                <a:latin typeface="Arial" pitchFamily="34" charset="0"/>
                <a:cs typeface="Arial" pitchFamily="34" charset="0"/>
              </a:rPr>
              <a:t>Determination to success</a:t>
            </a:r>
          </a:p>
        </p:txBody>
      </p:sp>
      <p:sp>
        <p:nvSpPr>
          <p:cNvPr id="18" name="TextBox 17"/>
          <p:cNvSpPr txBox="1"/>
          <p:nvPr/>
        </p:nvSpPr>
        <p:spPr>
          <a:xfrm>
            <a:off x="5791200" y="1524000"/>
            <a:ext cx="2590800"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600" b="1" u="sng" dirty="0">
                <a:latin typeface="Arial" pitchFamily="34" charset="0"/>
                <a:cs typeface="Arial" pitchFamily="34" charset="0"/>
              </a:rPr>
              <a:t>Trainer:</a:t>
            </a:r>
          </a:p>
          <a:p>
            <a:r>
              <a:rPr lang="en-US" sz="1600" dirty="0">
                <a:latin typeface="Arial" pitchFamily="34" charset="0"/>
                <a:cs typeface="Arial" pitchFamily="34" charset="0"/>
              </a:rPr>
              <a:t>Provide soft Technique</a:t>
            </a:r>
          </a:p>
          <a:p>
            <a:r>
              <a:rPr lang="en-US" sz="1600" dirty="0">
                <a:latin typeface="Arial" pitchFamily="34" charset="0"/>
                <a:cs typeface="Arial" pitchFamily="34" charset="0"/>
              </a:rPr>
              <a:t>Guide on Study</a:t>
            </a:r>
          </a:p>
          <a:p>
            <a:r>
              <a:rPr lang="en-US" sz="1600" dirty="0">
                <a:latin typeface="Arial" pitchFamily="34" charset="0"/>
                <a:cs typeface="Arial" pitchFamily="34" charset="0"/>
              </a:rPr>
              <a:t>Motivation</a:t>
            </a:r>
          </a:p>
          <a:p>
            <a:r>
              <a:rPr lang="en-US" sz="1600" dirty="0">
                <a:latin typeface="Arial" pitchFamily="34" charset="0"/>
                <a:cs typeface="Arial" pitchFamily="34" charset="0"/>
              </a:rPr>
              <a:t>Provide High Scoring Technique</a:t>
            </a:r>
          </a:p>
        </p:txBody>
      </p:sp>
      <p:sp>
        <p:nvSpPr>
          <p:cNvPr id="19" name="TextBox 18"/>
          <p:cNvSpPr txBox="1"/>
          <p:nvPr/>
        </p:nvSpPr>
        <p:spPr>
          <a:xfrm>
            <a:off x="3352800" y="3276600"/>
            <a:ext cx="2895600" cy="1815882"/>
          </a:xfrm>
          <a:prstGeom prst="rect">
            <a:avLst/>
          </a:prstGeom>
          <a:ln w="50800" cmpd="sng"/>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600" b="1" u="sng" dirty="0">
                <a:latin typeface="Arial" pitchFamily="34" charset="0"/>
                <a:cs typeface="Arial" pitchFamily="34" charset="0"/>
              </a:rPr>
              <a:t>Taking Exams/Success</a:t>
            </a:r>
          </a:p>
          <a:p>
            <a:r>
              <a:rPr lang="en-US" sz="1600" dirty="0">
                <a:latin typeface="Arial" pitchFamily="34" charset="0"/>
                <a:cs typeface="Arial" pitchFamily="34" charset="0"/>
              </a:rPr>
              <a:t>Physical Aspect = Freshness</a:t>
            </a:r>
          </a:p>
          <a:p>
            <a:r>
              <a:rPr lang="en-US" sz="1600" dirty="0">
                <a:latin typeface="Arial" pitchFamily="34" charset="0"/>
                <a:cs typeface="Arial" pitchFamily="34" charset="0"/>
              </a:rPr>
              <a:t>Mental Aspect = Devotion</a:t>
            </a:r>
          </a:p>
          <a:p>
            <a:r>
              <a:rPr lang="en-US" sz="1600" dirty="0">
                <a:latin typeface="Arial" pitchFamily="34" charset="0"/>
                <a:cs typeface="Arial" pitchFamily="34" charset="0"/>
              </a:rPr>
              <a:t>Utilization of Time</a:t>
            </a:r>
          </a:p>
          <a:p>
            <a:r>
              <a:rPr lang="en-US" sz="1600" dirty="0">
                <a:latin typeface="Arial" pitchFamily="34" charset="0"/>
                <a:cs typeface="Arial" pitchFamily="34" charset="0"/>
              </a:rPr>
              <a:t>Avoid Panic (come and Cool)</a:t>
            </a:r>
          </a:p>
          <a:p>
            <a:r>
              <a:rPr lang="en-US" sz="1600" dirty="0">
                <a:latin typeface="Arial" pitchFamily="34" charset="0"/>
                <a:cs typeface="Arial" pitchFamily="34" charset="0"/>
              </a:rPr>
              <a:t>Answer Correctly</a:t>
            </a:r>
          </a:p>
          <a:p>
            <a:r>
              <a:rPr lang="en-US" sz="1600" dirty="0">
                <a:latin typeface="Arial" pitchFamily="34" charset="0"/>
                <a:cs typeface="Arial" pitchFamily="34" charset="0"/>
              </a:rPr>
              <a:t>Answer All</a:t>
            </a:r>
          </a:p>
        </p:txBody>
      </p:sp>
      <p:sp>
        <p:nvSpPr>
          <p:cNvPr id="21" name="TextBox 20"/>
          <p:cNvSpPr txBox="1"/>
          <p:nvPr/>
        </p:nvSpPr>
        <p:spPr>
          <a:xfrm>
            <a:off x="1447800" y="5257800"/>
            <a:ext cx="6934200" cy="132343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600" b="1" u="sng" dirty="0">
                <a:latin typeface="Arial" pitchFamily="34" charset="0"/>
                <a:cs typeface="Arial" pitchFamily="34" charset="0"/>
              </a:rPr>
              <a:t>Outcome:</a:t>
            </a:r>
          </a:p>
          <a:p>
            <a:r>
              <a:rPr lang="en-US" sz="1600" dirty="0">
                <a:latin typeface="Arial" pitchFamily="34" charset="0"/>
                <a:cs typeface="Arial" pitchFamily="34" charset="0"/>
              </a:rPr>
              <a:t>Pass the Exams and wait for Call</a:t>
            </a:r>
          </a:p>
          <a:p>
            <a:r>
              <a:rPr lang="en-US" sz="1600" dirty="0">
                <a:latin typeface="Arial" pitchFamily="34" charset="0"/>
                <a:cs typeface="Arial" pitchFamily="34" charset="0"/>
              </a:rPr>
              <a:t>Eligibility of other Exams (50+ 20+15 =85)</a:t>
            </a:r>
          </a:p>
          <a:p>
            <a:r>
              <a:rPr lang="en-US" sz="1600" dirty="0">
                <a:latin typeface="Arial" pitchFamily="34" charset="0"/>
                <a:cs typeface="Arial" pitchFamily="34" charset="0"/>
              </a:rPr>
              <a:t>Rate our output by mail, (Call/E-mail/Insist Others, ) </a:t>
            </a:r>
          </a:p>
          <a:p>
            <a:r>
              <a:rPr lang="en-US" sz="1600" dirty="0">
                <a:latin typeface="Arial" pitchFamily="34" charset="0"/>
                <a:cs typeface="Arial" pitchFamily="34" charset="0"/>
              </a:rPr>
              <a:t>Mentioned others and encourage to take Assistance from Others</a:t>
            </a:r>
          </a:p>
        </p:txBody>
      </p:sp>
      <p:cxnSp>
        <p:nvCxnSpPr>
          <p:cNvPr id="29" name="Elbow Connector 28"/>
          <p:cNvCxnSpPr>
            <a:endCxn id="19" idx="1"/>
          </p:cNvCxnSpPr>
          <p:nvPr/>
        </p:nvCxnSpPr>
        <p:spPr>
          <a:xfrm>
            <a:off x="1752600" y="2819400"/>
            <a:ext cx="1600200" cy="1365141"/>
          </a:xfrm>
          <a:prstGeom prst="bentConnector3">
            <a:avLst>
              <a:gd name="adj1" fmla="val -1948"/>
            </a:avLst>
          </a:prstGeom>
          <a:ln>
            <a:tailEnd type="arrow"/>
          </a:ln>
        </p:spPr>
        <p:style>
          <a:lnRef idx="1">
            <a:schemeClr val="dk1"/>
          </a:lnRef>
          <a:fillRef idx="0">
            <a:schemeClr val="dk1"/>
          </a:fillRef>
          <a:effectRef idx="0">
            <a:schemeClr val="dk1"/>
          </a:effectRef>
          <a:fontRef idx="minor">
            <a:schemeClr val="tx1"/>
          </a:fontRef>
        </p:style>
      </p:cxnSp>
      <p:cxnSp>
        <p:nvCxnSpPr>
          <p:cNvPr id="39" name="Elbow Connector 38"/>
          <p:cNvCxnSpPr>
            <a:cxnSpLocks/>
            <a:stCxn id="17" idx="2"/>
            <a:endCxn id="19" idx="0"/>
          </p:cNvCxnSpPr>
          <p:nvPr/>
        </p:nvCxnSpPr>
        <p:spPr>
          <a:xfrm rot="16200000" flipH="1">
            <a:off x="4253359" y="2729359"/>
            <a:ext cx="675382" cy="419100"/>
          </a:xfrm>
          <a:prstGeom prst="bentConnector3">
            <a:avLst>
              <a:gd name="adj1" fmla="val 50000"/>
            </a:avLst>
          </a:prstGeom>
          <a:ln>
            <a:tailEnd type="arrow"/>
          </a:ln>
        </p:spPr>
        <p:style>
          <a:lnRef idx="1">
            <a:schemeClr val="dk1"/>
          </a:lnRef>
          <a:fillRef idx="0">
            <a:schemeClr val="dk1"/>
          </a:fillRef>
          <a:effectRef idx="0">
            <a:schemeClr val="dk1"/>
          </a:effectRef>
          <a:fontRef idx="minor">
            <a:schemeClr val="tx1"/>
          </a:fontRef>
        </p:style>
      </p:cxnSp>
      <p:cxnSp>
        <p:nvCxnSpPr>
          <p:cNvPr id="43" name="Shape 42"/>
          <p:cNvCxnSpPr>
            <a:stCxn id="18" idx="2"/>
            <a:endCxn id="19" idx="3"/>
          </p:cNvCxnSpPr>
          <p:nvPr/>
        </p:nvCxnSpPr>
        <p:spPr>
          <a:xfrm rot="5400000">
            <a:off x="6122060" y="3220000"/>
            <a:ext cx="1090881" cy="838200"/>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19" idx="2"/>
          </p:cNvCxnSpPr>
          <p:nvPr/>
        </p:nvCxnSpPr>
        <p:spPr>
          <a:xfrm>
            <a:off x="4800600" y="5092482"/>
            <a:ext cx="0" cy="1782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609601"/>
            <a:ext cx="7772400" cy="762000"/>
          </a:xfrm>
        </p:spPr>
        <p:txBody>
          <a:bodyPr>
            <a:normAutofit/>
          </a:bodyPr>
          <a:lstStyle/>
          <a:p>
            <a:r>
              <a:rPr lang="en-US" dirty="0"/>
              <a:t>2. Organizer Assistance Coverage</a:t>
            </a:r>
          </a:p>
        </p:txBody>
      </p:sp>
      <p:sp>
        <p:nvSpPr>
          <p:cNvPr id="3" name="Subtitle 2"/>
          <p:cNvSpPr>
            <a:spLocks noGrp="1"/>
          </p:cNvSpPr>
          <p:nvPr>
            <p:ph type="subTitle" idx="1"/>
          </p:nvPr>
        </p:nvSpPr>
        <p:spPr>
          <a:xfrm>
            <a:off x="609600" y="1676400"/>
            <a:ext cx="8077200" cy="4648200"/>
          </a:xfrm>
        </p:spPr>
        <p:txBody>
          <a:bodyPr>
            <a:normAutofit/>
          </a:bodyPr>
          <a:lstStyle/>
          <a:p>
            <a:pPr algn="l">
              <a:buFont typeface="Arial" pitchFamily="34" charset="0"/>
              <a:buChar char="•"/>
            </a:pPr>
            <a:r>
              <a:rPr lang="en-US" sz="2800" dirty="0">
                <a:solidFill>
                  <a:schemeClr val="tx1"/>
                </a:solidFill>
              </a:rPr>
              <a:t>Motivate towards exams</a:t>
            </a:r>
          </a:p>
          <a:p>
            <a:pPr algn="l">
              <a:buFont typeface="Arial" pitchFamily="34" charset="0"/>
              <a:buChar char="•"/>
            </a:pPr>
            <a:r>
              <a:rPr lang="en-US" sz="2800" dirty="0">
                <a:solidFill>
                  <a:schemeClr val="tx1"/>
                </a:solidFill>
              </a:rPr>
              <a:t>Guide to have good exam preparation</a:t>
            </a:r>
          </a:p>
          <a:p>
            <a:pPr algn="l">
              <a:buFont typeface="Arial" pitchFamily="34" charset="0"/>
              <a:buChar char="•"/>
            </a:pPr>
            <a:r>
              <a:rPr lang="en-US" sz="2800" dirty="0">
                <a:solidFill>
                  <a:schemeClr val="tx1"/>
                </a:solidFill>
              </a:rPr>
              <a:t>Provide proven tools to help good score</a:t>
            </a:r>
          </a:p>
          <a:p>
            <a:pPr algn="l">
              <a:buFont typeface="Arial" pitchFamily="34" charset="0"/>
              <a:buChar char="•"/>
            </a:pPr>
            <a:r>
              <a:rPr lang="en-US" sz="2800" dirty="0">
                <a:solidFill>
                  <a:schemeClr val="tx1"/>
                </a:solidFill>
              </a:rPr>
              <a:t>Further Assistance to take similar exams</a:t>
            </a:r>
          </a:p>
          <a:p>
            <a:pPr algn="l">
              <a:buFont typeface="Arial" pitchFamily="34" charset="0"/>
              <a:buChar char="•"/>
            </a:pPr>
            <a:r>
              <a:rPr lang="en-US" sz="2800" dirty="0">
                <a:solidFill>
                  <a:schemeClr val="tx1"/>
                </a:solidFill>
              </a:rPr>
              <a:t>Assistance </a:t>
            </a:r>
            <a:r>
              <a:rPr lang="en-US" sz="2800">
                <a:solidFill>
                  <a:schemeClr val="tx1"/>
                </a:solidFill>
              </a:rPr>
              <a:t>Matrix ====================================</a:t>
            </a:r>
            <a:endParaRPr lang="en-US" sz="2800" dirty="0">
              <a:solidFill>
                <a:schemeClr val="tx1"/>
              </a:solidFill>
            </a:endParaRPr>
          </a:p>
          <a:p>
            <a:pPr algn="l">
              <a:buFont typeface="Arial" pitchFamily="34" charset="0"/>
              <a:buChar char="•"/>
            </a:pPr>
            <a:r>
              <a:rPr lang="en-US" sz="2800" dirty="0">
                <a:solidFill>
                  <a:schemeClr val="tx1"/>
                </a:solidFill>
              </a:rPr>
              <a:t>Candidate 		Study		Training </a:t>
            </a:r>
            <a:r>
              <a:rPr lang="en-US" sz="2000" b="1" dirty="0">
                <a:solidFill>
                  <a:schemeClr val="tx1"/>
                </a:solidFill>
              </a:rPr>
              <a:t>(Hypothetical)</a:t>
            </a:r>
          </a:p>
          <a:p>
            <a:pPr algn="l">
              <a:buFont typeface="Arial" pitchFamily="34" charset="0"/>
              <a:buChar char="•"/>
            </a:pPr>
            <a:r>
              <a:rPr lang="en-US" sz="2800" dirty="0">
                <a:solidFill>
                  <a:schemeClr val="tx1"/>
                </a:solidFill>
              </a:rPr>
              <a:t>Score 40-50%	20……%	0%</a:t>
            </a:r>
            <a:r>
              <a:rPr lang="en-US" sz="1400" dirty="0">
                <a:solidFill>
                  <a:schemeClr val="tx1"/>
                </a:solidFill>
              </a:rPr>
              <a:t>	   	60-70 	Before</a:t>
            </a:r>
          </a:p>
          <a:p>
            <a:pPr algn="l">
              <a:buFont typeface="Arial" pitchFamily="34" charset="0"/>
              <a:buChar char="•"/>
            </a:pPr>
            <a:r>
              <a:rPr lang="en-US" sz="2800" dirty="0">
                <a:solidFill>
                  <a:schemeClr val="tx1"/>
                </a:solidFill>
              </a:rPr>
              <a:t>Score 40-50%	20-30%	10-15%	70-85%</a:t>
            </a:r>
          </a:p>
          <a:p>
            <a:pPr algn="l">
              <a:buFont typeface="Arial" pitchFamily="34" charset="0"/>
              <a:buChar char="•"/>
            </a:pPr>
            <a:endParaRPr lang="en-US" sz="2800" dirty="0">
              <a:solidFill>
                <a:schemeClr val="tx1"/>
              </a:solidFill>
            </a:endParaRPr>
          </a:p>
          <a:p>
            <a:pPr algn="l">
              <a:buFont typeface="Arial" pitchFamily="34" charset="0"/>
              <a:buChar char="•"/>
            </a:pPr>
            <a:endParaRPr lang="en-US" dirty="0">
              <a:solidFill>
                <a:schemeClr val="tx1"/>
              </a:solidFill>
            </a:endParaRPr>
          </a:p>
          <a:p>
            <a:pPr algn="l">
              <a:buFont typeface="Arial" pitchFamily="34" charset="0"/>
              <a:buChar char="•"/>
            </a:pPr>
            <a:endParaRPr lang="en-US" dirty="0">
              <a:solidFill>
                <a:schemeClr val="tx1"/>
              </a:solidFill>
            </a:endParaRPr>
          </a:p>
          <a:p>
            <a:endParaRPr lang="en-US"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762000"/>
          </a:xfrm>
        </p:spPr>
        <p:txBody>
          <a:bodyPr/>
          <a:lstStyle/>
          <a:p>
            <a:r>
              <a:rPr lang="en-US" b="1" u="sng" dirty="0"/>
              <a:t>Topics to be Discussed</a:t>
            </a:r>
          </a:p>
        </p:txBody>
      </p:sp>
      <p:sp>
        <p:nvSpPr>
          <p:cNvPr id="3" name="Subtitle 2"/>
          <p:cNvSpPr>
            <a:spLocks noGrp="1"/>
          </p:cNvSpPr>
          <p:nvPr>
            <p:ph type="subTitle" idx="1"/>
          </p:nvPr>
        </p:nvSpPr>
        <p:spPr>
          <a:xfrm>
            <a:off x="838200" y="1295400"/>
            <a:ext cx="7010400" cy="4876800"/>
          </a:xfrm>
        </p:spPr>
        <p:txBody>
          <a:bodyPr>
            <a:normAutofit fontScale="92500" lnSpcReduction="10000"/>
          </a:bodyPr>
          <a:lstStyle/>
          <a:p>
            <a:pPr marL="514350" indent="-514350" algn="l">
              <a:buFont typeface="+mj-lt"/>
              <a:buAutoNum type="arabicPeriod"/>
            </a:pPr>
            <a:r>
              <a:rPr lang="en-US" dirty="0">
                <a:solidFill>
                  <a:schemeClr val="tx1"/>
                </a:solidFill>
              </a:rPr>
              <a:t>MTA Job Aspect </a:t>
            </a:r>
            <a:r>
              <a:rPr lang="en-US" sz="2200" dirty="0">
                <a:solidFill>
                  <a:schemeClr val="tx1"/>
                </a:solidFill>
              </a:rPr>
              <a:t>(Benefit, Money, Position, Flexibility)</a:t>
            </a:r>
          </a:p>
          <a:p>
            <a:pPr marL="514350" indent="-514350" algn="l">
              <a:buFont typeface="+mj-lt"/>
              <a:buAutoNum type="arabicPeriod"/>
            </a:pPr>
            <a:r>
              <a:rPr lang="en-US" dirty="0">
                <a:solidFill>
                  <a:schemeClr val="tx1"/>
                </a:solidFill>
              </a:rPr>
              <a:t>Organizer Assistance coverage </a:t>
            </a:r>
            <a:r>
              <a:rPr lang="en-US" sz="2200" dirty="0">
                <a:solidFill>
                  <a:schemeClr val="tx1"/>
                </a:solidFill>
              </a:rPr>
              <a:t>(Hypothetical)</a:t>
            </a:r>
          </a:p>
          <a:p>
            <a:pPr marL="514350" indent="-514350" algn="l">
              <a:buFont typeface="+mj-lt"/>
              <a:buAutoNum type="arabicPeriod"/>
            </a:pPr>
            <a:r>
              <a:rPr lang="en-US" dirty="0">
                <a:solidFill>
                  <a:schemeClr val="tx1"/>
                </a:solidFill>
              </a:rPr>
              <a:t>Study Technique</a:t>
            </a:r>
          </a:p>
          <a:p>
            <a:pPr marL="514350" indent="-514350" algn="l">
              <a:buFont typeface="+mj-lt"/>
              <a:buAutoNum type="arabicPeriod"/>
            </a:pPr>
            <a:r>
              <a:rPr lang="en-US" dirty="0">
                <a:solidFill>
                  <a:schemeClr val="tx1"/>
                </a:solidFill>
              </a:rPr>
              <a:t>Identifying Questions</a:t>
            </a:r>
          </a:p>
          <a:p>
            <a:pPr marL="514350" indent="-514350" algn="l">
              <a:buFont typeface="+mj-lt"/>
              <a:buAutoNum type="arabicPeriod"/>
            </a:pPr>
            <a:r>
              <a:rPr lang="en-US" dirty="0">
                <a:solidFill>
                  <a:schemeClr val="tx1"/>
                </a:solidFill>
              </a:rPr>
              <a:t>Proper Utilization of Time</a:t>
            </a:r>
          </a:p>
          <a:p>
            <a:pPr marL="514350" indent="-514350" algn="l">
              <a:buFont typeface="+mj-lt"/>
              <a:buAutoNum type="arabicPeriod"/>
            </a:pPr>
            <a:r>
              <a:rPr lang="en-US" dirty="0">
                <a:solidFill>
                  <a:schemeClr val="tx1"/>
                </a:solidFill>
              </a:rPr>
              <a:t>Answering Tips</a:t>
            </a:r>
          </a:p>
          <a:p>
            <a:pPr marL="514350" indent="-514350" algn="l">
              <a:buFont typeface="+mj-lt"/>
              <a:buAutoNum type="arabicPeriod"/>
            </a:pPr>
            <a:r>
              <a:rPr lang="en-US" dirty="0">
                <a:solidFill>
                  <a:schemeClr val="tx1"/>
                </a:solidFill>
              </a:rPr>
              <a:t>MTA Questions and Answer</a:t>
            </a:r>
          </a:p>
          <a:p>
            <a:pPr marL="514350" indent="-514350" algn="l">
              <a:buFont typeface="+mj-lt"/>
              <a:buAutoNum type="arabicPeriod"/>
            </a:pPr>
            <a:r>
              <a:rPr lang="en-US" dirty="0">
                <a:solidFill>
                  <a:schemeClr val="tx1"/>
                </a:solidFill>
              </a:rPr>
              <a:t>Physical Awareness </a:t>
            </a:r>
            <a:r>
              <a:rPr lang="en-US" sz="2200" dirty="0">
                <a:solidFill>
                  <a:schemeClr val="tx1"/>
                </a:solidFill>
              </a:rPr>
              <a:t>(sleep, Arrival, Mental)</a:t>
            </a:r>
          </a:p>
          <a:p>
            <a:pPr marL="514350" indent="-514350" algn="l">
              <a:buFont typeface="+mj-lt"/>
              <a:buAutoNum type="arabicPeriod"/>
            </a:pPr>
            <a:r>
              <a:rPr lang="en-US" dirty="0">
                <a:solidFill>
                  <a:schemeClr val="tx1"/>
                </a:solidFill>
              </a:rPr>
              <a:t>Controlling Panic</a:t>
            </a:r>
          </a:p>
          <a:p>
            <a:pPr algn="l">
              <a:buFont typeface="Arial" pitchFamily="34" charset="0"/>
              <a:buChar char="•"/>
            </a:pPr>
            <a:endParaRPr lang="en-US" dirty="0">
              <a:solidFill>
                <a:schemeClr val="tx1"/>
              </a:solidFill>
            </a:endParaRPr>
          </a:p>
          <a:p>
            <a:pPr algn="l">
              <a:buFont typeface="Arial" pitchFamily="34" charset="0"/>
              <a:buChar char="•"/>
            </a:pPr>
            <a:endParaRPr lang="en-US" dirty="0">
              <a:solidFill>
                <a:schemeClr val="tx1"/>
              </a:solidFill>
            </a:endParaRPr>
          </a:p>
          <a:p>
            <a:pPr algn="l">
              <a:buFont typeface="Arial" pitchFamily="34" charset="0"/>
              <a:buChar char="•"/>
            </a:pPr>
            <a:endParaRPr lang="en-US" dirty="0">
              <a:solidFill>
                <a:schemeClr val="tx1"/>
              </a:solidFill>
            </a:endParaRPr>
          </a:p>
          <a:p>
            <a:endParaRPr lang="en-US" dirty="0"/>
          </a:p>
          <a:p>
            <a:endParaRPr lang="en-US" dirty="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457200"/>
          </a:xfrm>
        </p:spPr>
        <p:txBody>
          <a:bodyPr>
            <a:normAutofit fontScale="90000"/>
          </a:bodyPr>
          <a:lstStyle/>
          <a:p>
            <a:r>
              <a:rPr lang="en-US" dirty="0"/>
              <a:t>Testing Areas</a:t>
            </a:r>
          </a:p>
        </p:txBody>
      </p:sp>
      <p:sp>
        <p:nvSpPr>
          <p:cNvPr id="3" name="Subtitle 2"/>
          <p:cNvSpPr>
            <a:spLocks noGrp="1"/>
          </p:cNvSpPr>
          <p:nvPr>
            <p:ph type="subTitle" idx="1"/>
          </p:nvPr>
        </p:nvSpPr>
        <p:spPr>
          <a:xfrm>
            <a:off x="152400" y="762000"/>
            <a:ext cx="8686800" cy="5943600"/>
          </a:xfrm>
        </p:spPr>
        <p:txBody>
          <a:bodyPr>
            <a:noAutofit/>
          </a:bodyPr>
          <a:lstStyle/>
          <a:p>
            <a:pPr marL="342900" lvl="0" indent="-342900" algn="l">
              <a:buFont typeface="+mj-lt"/>
              <a:buAutoNum type="arabicPeriod"/>
            </a:pPr>
            <a:r>
              <a:rPr lang="en-US" sz="1600" b="1" dirty="0">
                <a:solidFill>
                  <a:schemeClr val="tx1"/>
                </a:solidFill>
              </a:rPr>
              <a:t>Written Comprehension: </a:t>
            </a:r>
            <a:r>
              <a:rPr lang="en-US" sz="1600" dirty="0">
                <a:solidFill>
                  <a:schemeClr val="tx1"/>
                </a:solidFill>
              </a:rPr>
              <a:t>These questions will test are you able to understand written sentences and paragraphs.</a:t>
            </a:r>
          </a:p>
          <a:p>
            <a:pPr marL="342900" lvl="0" indent="-342900" algn="l">
              <a:buFont typeface="+mj-lt"/>
              <a:buAutoNum type="arabicPeriod"/>
            </a:pPr>
            <a:r>
              <a:rPr lang="en-US" sz="1600" b="1" dirty="0">
                <a:solidFill>
                  <a:schemeClr val="tx1"/>
                </a:solidFill>
              </a:rPr>
              <a:t>Written Expression: </a:t>
            </a:r>
            <a:r>
              <a:rPr lang="en-US" sz="1600" dirty="0">
                <a:solidFill>
                  <a:schemeClr val="tx1"/>
                </a:solidFill>
              </a:rPr>
              <a:t>The test will assess your ability in conveying a clear, written in English message.</a:t>
            </a:r>
          </a:p>
          <a:p>
            <a:pPr marL="342900" lvl="0" indent="-342900" algn="l">
              <a:buFont typeface="+mj-lt"/>
              <a:buAutoNum type="arabicPeriod"/>
            </a:pPr>
            <a:r>
              <a:rPr lang="en-US" sz="1600" b="1" dirty="0">
                <a:solidFill>
                  <a:schemeClr val="tx1"/>
                </a:solidFill>
              </a:rPr>
              <a:t>Problem Sensitivity: </a:t>
            </a:r>
            <a:r>
              <a:rPr lang="en-US" sz="1600" dirty="0">
                <a:solidFill>
                  <a:schemeClr val="tx1"/>
                </a:solidFill>
              </a:rPr>
              <a:t>These questions will test how well you identify a problem and its elements, and can you detect an error.</a:t>
            </a:r>
          </a:p>
          <a:p>
            <a:pPr marL="342900" lvl="0" indent="-342900" algn="l">
              <a:buFont typeface="+mj-lt"/>
              <a:buAutoNum type="arabicPeriod"/>
            </a:pPr>
            <a:r>
              <a:rPr lang="en-US" sz="1600" b="1" dirty="0">
                <a:solidFill>
                  <a:schemeClr val="tx1"/>
                </a:solidFill>
              </a:rPr>
              <a:t>Deductive Reasoning: </a:t>
            </a:r>
            <a:r>
              <a:rPr lang="en-US" sz="1600" dirty="0">
                <a:solidFill>
                  <a:schemeClr val="tx1"/>
                </a:solidFill>
              </a:rPr>
              <a:t>You’ll be tested on your ability to apply general rules to specific problems and to come up with a logical answer.</a:t>
            </a:r>
          </a:p>
          <a:p>
            <a:pPr marL="342900" lvl="0" indent="-342900" algn="l">
              <a:buFont typeface="+mj-lt"/>
              <a:buAutoNum type="arabicPeriod"/>
            </a:pPr>
            <a:r>
              <a:rPr lang="en-US" sz="1600" b="1" dirty="0">
                <a:solidFill>
                  <a:schemeClr val="tx1"/>
                </a:solidFill>
              </a:rPr>
              <a:t>Inductive Reasoning: </a:t>
            </a:r>
            <a:r>
              <a:rPr lang="en-US" sz="1600" dirty="0">
                <a:solidFill>
                  <a:schemeClr val="tx1"/>
                </a:solidFill>
              </a:rPr>
              <a:t>Questions in this test will assess your ability to combine together separate pieces of information or specific answers to problems, thus forming a general rule or conclusion.</a:t>
            </a:r>
          </a:p>
          <a:p>
            <a:pPr marL="342900" lvl="0" indent="-342900" algn="l">
              <a:buFont typeface="+mj-lt"/>
              <a:buAutoNum type="arabicPeriod"/>
            </a:pPr>
            <a:r>
              <a:rPr lang="en-US" sz="1600" b="1" dirty="0">
                <a:solidFill>
                  <a:schemeClr val="tx1"/>
                </a:solidFill>
              </a:rPr>
              <a:t>Information Ordering: </a:t>
            </a:r>
            <a:r>
              <a:rPr lang="en-US" sz="1600" dirty="0">
                <a:solidFill>
                  <a:schemeClr val="tx1"/>
                </a:solidFill>
              </a:rPr>
              <a:t>The questions will test your capability to comply with a rule or a set of rules and to arrange things or actions in a certain order. For example, to perform mathematical or logical operations and to arrange numbers, letters, words, pictures, procedures, sentences, etc.</a:t>
            </a:r>
          </a:p>
          <a:p>
            <a:pPr marL="342900" lvl="0" indent="-342900" algn="l">
              <a:buFont typeface="+mj-lt"/>
              <a:buAutoNum type="arabicPeriod"/>
            </a:pPr>
            <a:r>
              <a:rPr lang="en-US" sz="1600" b="1" dirty="0">
                <a:solidFill>
                  <a:srgbClr val="FF0000"/>
                </a:solidFill>
              </a:rPr>
              <a:t>Number Facility: The ability involving the degree to which adding, subtracting multiplying and dividing. ESPECIAL FOR MTA</a:t>
            </a:r>
          </a:p>
          <a:p>
            <a:pPr marL="342900" lvl="0" indent="-342900" algn="l">
              <a:buFont typeface="+mj-lt"/>
              <a:buAutoNum type="arabicPeriod"/>
            </a:pPr>
            <a:r>
              <a:rPr lang="en-US" sz="1600" b="1" dirty="0">
                <a:solidFill>
                  <a:schemeClr val="tx1"/>
                </a:solidFill>
              </a:rPr>
              <a:t>Spatial Orientation: Here you will be tested on your spatial orientation aptitude, meaning the spatial relativity between an object and yourself.</a:t>
            </a:r>
          </a:p>
          <a:p>
            <a:pPr marL="342900" indent="-342900" algn="l">
              <a:buFont typeface="+mj-lt"/>
              <a:buAutoNum type="arabicPeriod"/>
            </a:pPr>
            <a:r>
              <a:rPr lang="en-US" sz="1600" b="1" dirty="0">
                <a:solidFill>
                  <a:srgbClr val="FF0000"/>
                </a:solidFill>
              </a:rPr>
              <a:t>Mechanical Aptitude: The ability to understand and apply mechanical concepts and principles to solve Problems. Example how a train break effect on the  job. ESPECIAL FOR MTA</a:t>
            </a:r>
          </a:p>
          <a:p>
            <a:pPr marL="342900" lvl="0" indent="-342900" algn="l">
              <a:buFont typeface="+mj-lt"/>
              <a:buAutoNum type="arabicPeriod"/>
            </a:pPr>
            <a:r>
              <a:rPr lang="en-US" sz="1600" b="1" dirty="0">
                <a:solidFill>
                  <a:schemeClr val="tx1"/>
                </a:solidFill>
              </a:rPr>
              <a:t>Visualization: </a:t>
            </a:r>
            <a:r>
              <a:rPr lang="en-US" sz="1600" dirty="0">
                <a:solidFill>
                  <a:schemeClr val="tx1"/>
                </a:solidFill>
              </a:rPr>
              <a:t>The questions measure your visual prediction qualities. To answer these correctly you’ll be required to be able to form mental images of rearrangement and moving around of objects or patterns.</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0"/>
            <a:ext cx="7772400" cy="762000"/>
          </a:xfrm>
        </p:spPr>
        <p:txBody>
          <a:bodyPr>
            <a:normAutofit/>
          </a:bodyPr>
          <a:lstStyle/>
          <a:p>
            <a:r>
              <a:rPr lang="en-US" dirty="0"/>
              <a:t>3. Study Technique</a:t>
            </a:r>
          </a:p>
        </p:txBody>
      </p:sp>
      <p:sp>
        <p:nvSpPr>
          <p:cNvPr id="3" name="Subtitle 2"/>
          <p:cNvSpPr>
            <a:spLocks noGrp="1"/>
          </p:cNvSpPr>
          <p:nvPr>
            <p:ph type="subTitle" idx="1"/>
          </p:nvPr>
        </p:nvSpPr>
        <p:spPr>
          <a:xfrm>
            <a:off x="533400" y="1143000"/>
            <a:ext cx="7772400" cy="4953000"/>
          </a:xfrm>
        </p:spPr>
        <p:txBody>
          <a:bodyPr>
            <a:normAutofit fontScale="92500" lnSpcReduction="20000"/>
          </a:bodyPr>
          <a:lstStyle/>
          <a:p>
            <a:pPr algn="l">
              <a:buFont typeface="Arial" pitchFamily="34" charset="0"/>
              <a:buChar char="•"/>
            </a:pPr>
            <a:r>
              <a:rPr lang="en-US" dirty="0">
                <a:solidFill>
                  <a:schemeClr val="tx1"/>
                </a:solidFill>
              </a:rPr>
              <a:t>Collect Book original (not photocopy)</a:t>
            </a:r>
          </a:p>
          <a:p>
            <a:pPr algn="l">
              <a:buFont typeface="Arial" pitchFamily="34" charset="0"/>
              <a:buChar char="•"/>
            </a:pPr>
            <a:r>
              <a:rPr lang="en-US" dirty="0">
                <a:solidFill>
                  <a:schemeClr val="tx1"/>
                </a:solidFill>
              </a:rPr>
              <a:t>Take white paper and draw Answer Sheet</a:t>
            </a:r>
          </a:p>
          <a:p>
            <a:pPr algn="l">
              <a:buFont typeface="Arial" pitchFamily="34" charset="0"/>
              <a:buChar char="•"/>
            </a:pPr>
            <a:r>
              <a:rPr lang="en-US" dirty="0">
                <a:solidFill>
                  <a:schemeClr val="tx1"/>
                </a:solidFill>
              </a:rPr>
              <a:t>Do not put any answer marks on book</a:t>
            </a:r>
          </a:p>
          <a:p>
            <a:pPr algn="l">
              <a:buFont typeface="Arial" pitchFamily="34" charset="0"/>
              <a:buChar char="•"/>
            </a:pPr>
            <a:r>
              <a:rPr lang="en-US" dirty="0">
                <a:solidFill>
                  <a:schemeClr val="tx1"/>
                </a:solidFill>
              </a:rPr>
              <a:t>Study 1 -2 chapter a day</a:t>
            </a:r>
          </a:p>
          <a:p>
            <a:pPr algn="l">
              <a:buFont typeface="Arial" pitchFamily="34" charset="0"/>
              <a:buChar char="•"/>
            </a:pPr>
            <a:r>
              <a:rPr lang="en-US" dirty="0">
                <a:solidFill>
                  <a:schemeClr val="tx1"/>
                </a:solidFill>
              </a:rPr>
              <a:t>Review your answer and identify mistake</a:t>
            </a:r>
          </a:p>
          <a:p>
            <a:pPr algn="l">
              <a:buFont typeface="Arial" pitchFamily="34" charset="0"/>
              <a:buChar char="•"/>
            </a:pPr>
            <a:r>
              <a:rPr lang="en-US" dirty="0">
                <a:solidFill>
                  <a:schemeClr val="tx1"/>
                </a:solidFill>
              </a:rPr>
              <a:t>Review your mistakes, Understand, Correct</a:t>
            </a:r>
          </a:p>
          <a:p>
            <a:pPr algn="l">
              <a:buFont typeface="Arial" pitchFamily="34" charset="0"/>
              <a:buChar char="•"/>
            </a:pPr>
            <a:r>
              <a:rPr lang="en-US" dirty="0">
                <a:solidFill>
                  <a:schemeClr val="tx1"/>
                </a:solidFill>
              </a:rPr>
              <a:t>Do not Memories but Understand </a:t>
            </a:r>
          </a:p>
          <a:p>
            <a:pPr algn="l">
              <a:buFont typeface="Arial" pitchFamily="34" charset="0"/>
              <a:buChar char="•"/>
            </a:pPr>
            <a:r>
              <a:rPr lang="en-US" dirty="0">
                <a:solidFill>
                  <a:schemeClr val="tx1"/>
                </a:solidFill>
              </a:rPr>
              <a:t>Practice Answering Tips</a:t>
            </a:r>
          </a:p>
          <a:p>
            <a:pPr algn="l">
              <a:buFont typeface="Arial" pitchFamily="34" charset="0"/>
              <a:buChar char="•"/>
            </a:pPr>
            <a:r>
              <a:rPr lang="en-US" dirty="0">
                <a:solidFill>
                  <a:schemeClr val="tx1"/>
                </a:solidFill>
              </a:rPr>
              <a:t>Make Study Group (if possible)</a:t>
            </a:r>
          </a:p>
          <a:p>
            <a:pPr algn="l">
              <a:buFont typeface="Arial" pitchFamily="34" charset="0"/>
              <a:buChar char="•"/>
            </a:pPr>
            <a:r>
              <a:rPr lang="en-US" dirty="0">
                <a:solidFill>
                  <a:schemeClr val="tx1"/>
                </a:solidFill>
              </a:rPr>
              <a:t>Repeat the Process</a:t>
            </a:r>
          </a:p>
          <a:p>
            <a:endParaRPr lang="en-US" dirty="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609601"/>
            <a:ext cx="7772400" cy="762000"/>
          </a:xfrm>
        </p:spPr>
        <p:txBody>
          <a:bodyPr>
            <a:normAutofit/>
          </a:bodyPr>
          <a:lstStyle/>
          <a:p>
            <a:r>
              <a:rPr lang="en-US" dirty="0"/>
              <a:t>4. Identifying Questions</a:t>
            </a:r>
          </a:p>
        </p:txBody>
      </p:sp>
      <p:sp>
        <p:nvSpPr>
          <p:cNvPr id="3" name="Subtitle 2"/>
          <p:cNvSpPr>
            <a:spLocks noGrp="1"/>
          </p:cNvSpPr>
          <p:nvPr>
            <p:ph type="subTitle" idx="1"/>
          </p:nvPr>
        </p:nvSpPr>
        <p:spPr>
          <a:xfrm>
            <a:off x="533400" y="1371600"/>
            <a:ext cx="7772400" cy="4953000"/>
          </a:xfrm>
        </p:spPr>
        <p:txBody>
          <a:bodyPr>
            <a:normAutofit fontScale="77500" lnSpcReduction="20000"/>
          </a:bodyPr>
          <a:lstStyle/>
          <a:p>
            <a:pPr algn="l">
              <a:buFont typeface="Arial" pitchFamily="34" charset="0"/>
              <a:buChar char="•"/>
            </a:pPr>
            <a:r>
              <a:rPr lang="en-US" sz="3100" dirty="0">
                <a:solidFill>
                  <a:schemeClr val="tx1"/>
                </a:solidFill>
                <a:latin typeface="Arial" pitchFamily="34" charset="0"/>
                <a:cs typeface="Arial" pitchFamily="34" charset="0"/>
              </a:rPr>
              <a:t>Identify Punch ward in the question</a:t>
            </a:r>
          </a:p>
          <a:p>
            <a:pPr algn="l">
              <a:buFont typeface="Arial" pitchFamily="34" charset="0"/>
              <a:buChar char="•"/>
            </a:pPr>
            <a:r>
              <a:rPr lang="en-US" sz="3100" dirty="0">
                <a:solidFill>
                  <a:schemeClr val="tx1"/>
                </a:solidFill>
                <a:latin typeface="Arial" pitchFamily="34" charset="0"/>
                <a:cs typeface="Arial" pitchFamily="34" charset="0"/>
              </a:rPr>
              <a:t>Read Full Question first before Answer</a:t>
            </a:r>
          </a:p>
          <a:p>
            <a:pPr algn="l">
              <a:buFont typeface="Arial" pitchFamily="34" charset="0"/>
              <a:buChar char="•"/>
            </a:pPr>
            <a:r>
              <a:rPr lang="en-US" sz="3100" dirty="0">
                <a:solidFill>
                  <a:schemeClr val="tx1"/>
                </a:solidFill>
                <a:latin typeface="Arial" pitchFamily="34" charset="0"/>
                <a:cs typeface="Arial" pitchFamily="34" charset="0"/>
              </a:rPr>
              <a:t>Identify the requirement (Single Answer vs. None of the Above, All of the above/Except)</a:t>
            </a:r>
          </a:p>
          <a:p>
            <a:pPr algn="l">
              <a:buFont typeface="Arial" pitchFamily="34" charset="0"/>
              <a:buChar char="•"/>
            </a:pPr>
            <a:r>
              <a:rPr lang="en-US" sz="3100" dirty="0">
                <a:solidFill>
                  <a:schemeClr val="tx1"/>
                </a:solidFill>
                <a:latin typeface="Arial" pitchFamily="34" charset="0"/>
                <a:cs typeface="Arial" pitchFamily="34" charset="0"/>
              </a:rPr>
              <a:t>Identify  Restrictions Negative/Positive wards never, always, most, nearly, mainly, Poor, Least, Last.</a:t>
            </a:r>
          </a:p>
          <a:p>
            <a:pPr algn="l">
              <a:buFont typeface="Arial" pitchFamily="34" charset="0"/>
              <a:buChar char="•"/>
            </a:pPr>
            <a:r>
              <a:rPr lang="en-US" sz="3100" dirty="0">
                <a:solidFill>
                  <a:schemeClr val="tx1"/>
                </a:solidFill>
                <a:latin typeface="Arial" pitchFamily="34" charset="0"/>
                <a:cs typeface="Arial" pitchFamily="34" charset="0"/>
              </a:rPr>
              <a:t> Try to draw Summery of Answer  on memory</a:t>
            </a:r>
          </a:p>
          <a:p>
            <a:pPr algn="l">
              <a:buFont typeface="Arial" pitchFamily="34" charset="0"/>
              <a:buChar char="•"/>
            </a:pPr>
            <a:r>
              <a:rPr lang="en-US" sz="3100" dirty="0">
                <a:solidFill>
                  <a:schemeClr val="tx1"/>
                </a:solidFill>
                <a:latin typeface="Arial" pitchFamily="34" charset="0"/>
                <a:cs typeface="Arial" pitchFamily="34" charset="0"/>
              </a:rPr>
              <a:t>Read all choice before Answer</a:t>
            </a:r>
          </a:p>
          <a:p>
            <a:pPr algn="l">
              <a:buFont typeface="Arial" pitchFamily="34" charset="0"/>
              <a:buChar char="•"/>
            </a:pPr>
            <a:r>
              <a:rPr lang="en-US" sz="3100" dirty="0">
                <a:solidFill>
                  <a:schemeClr val="tx1"/>
                </a:solidFill>
                <a:latin typeface="Arial" pitchFamily="34" charset="0"/>
                <a:cs typeface="Arial" pitchFamily="34" charset="0"/>
              </a:rPr>
              <a:t>Don’t guess too soon</a:t>
            </a:r>
          </a:p>
          <a:p>
            <a:pPr algn="l">
              <a:buFont typeface="Arial" pitchFamily="34" charset="0"/>
              <a:buChar char="•"/>
            </a:pPr>
            <a:r>
              <a:rPr lang="en-US" sz="3100" dirty="0">
                <a:solidFill>
                  <a:schemeClr val="tx1"/>
                </a:solidFill>
                <a:latin typeface="Arial" pitchFamily="34" charset="0"/>
                <a:cs typeface="Arial" pitchFamily="34" charset="0"/>
              </a:rPr>
              <a:t>Be careful about jargons in the questions</a:t>
            </a:r>
          </a:p>
          <a:p>
            <a:pPr lvl="0" algn="l">
              <a:buFont typeface="Arial" pitchFamily="34" charset="0"/>
              <a:buChar char="•"/>
            </a:pPr>
            <a:r>
              <a:rPr lang="en-US" sz="3100" dirty="0">
                <a:solidFill>
                  <a:schemeClr val="tx1"/>
                </a:solidFill>
                <a:latin typeface="Arial" pitchFamily="34" charset="0"/>
                <a:cs typeface="Arial" pitchFamily="34" charset="0"/>
              </a:rPr>
              <a:t>Try to find answer from the questions, some times answer clue is given in the question</a:t>
            </a:r>
          </a:p>
          <a:p>
            <a:pPr algn="l">
              <a:buFont typeface="Arial" pitchFamily="34" charset="0"/>
              <a:buChar char="•"/>
            </a:pPr>
            <a:r>
              <a:rPr lang="en-US" sz="3100" b="1" u="sng" dirty="0">
                <a:solidFill>
                  <a:schemeClr val="tx1"/>
                </a:solidFill>
                <a:latin typeface="Arial" pitchFamily="34" charset="0"/>
                <a:cs typeface="Arial" pitchFamily="34" charset="0"/>
              </a:rPr>
              <a:t>When Doubt follow Other Soft Rules</a:t>
            </a:r>
          </a:p>
          <a:p>
            <a:pPr algn="l">
              <a:buFont typeface="Arial" pitchFamily="34" charset="0"/>
              <a:buChar char="•"/>
            </a:pPr>
            <a:endParaRPr lang="en-US" dirty="0">
              <a:solidFill>
                <a:schemeClr val="tx1"/>
              </a:solidFill>
            </a:endParaRPr>
          </a:p>
          <a:p>
            <a:endParaRPr lang="en-US"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609599"/>
          </a:xfrm>
        </p:spPr>
        <p:txBody>
          <a:bodyPr>
            <a:normAutofit/>
          </a:bodyPr>
          <a:lstStyle/>
          <a:p>
            <a:r>
              <a:rPr lang="en-US" sz="3200" b="1" u="sng" dirty="0"/>
              <a:t>5. Time Management -Exam Planning </a:t>
            </a:r>
          </a:p>
        </p:txBody>
      </p:sp>
      <p:sp>
        <p:nvSpPr>
          <p:cNvPr id="3" name="Subtitle 2"/>
          <p:cNvSpPr>
            <a:spLocks noGrp="1"/>
          </p:cNvSpPr>
          <p:nvPr>
            <p:ph type="subTitle" idx="1"/>
          </p:nvPr>
        </p:nvSpPr>
        <p:spPr>
          <a:xfrm>
            <a:off x="533400" y="1066800"/>
            <a:ext cx="7848600" cy="5410200"/>
          </a:xfrm>
        </p:spPr>
        <p:txBody>
          <a:bodyPr>
            <a:normAutofit fontScale="92500" lnSpcReduction="20000"/>
          </a:bodyPr>
          <a:lstStyle/>
          <a:p>
            <a:pPr algn="l">
              <a:buFont typeface="Arial" pitchFamily="34" charset="0"/>
              <a:buChar char="•"/>
            </a:pPr>
            <a:r>
              <a:rPr lang="en-US" sz="3300" dirty="0">
                <a:solidFill>
                  <a:schemeClr val="tx1"/>
                </a:solidFill>
              </a:rPr>
              <a:t>Read details instruction of the test carefully</a:t>
            </a:r>
          </a:p>
          <a:p>
            <a:pPr algn="l">
              <a:buFont typeface="Arial" pitchFamily="34" charset="0"/>
              <a:buChar char="•"/>
            </a:pPr>
            <a:r>
              <a:rPr lang="en-US" sz="3300" dirty="0">
                <a:solidFill>
                  <a:schemeClr val="tx1"/>
                </a:solidFill>
              </a:rPr>
              <a:t>Allocate time according to the number of questions to be answered.</a:t>
            </a:r>
          </a:p>
          <a:p>
            <a:pPr algn="l">
              <a:buFont typeface="Arial" pitchFamily="34" charset="0"/>
              <a:buChar char="•"/>
            </a:pPr>
            <a:r>
              <a:rPr lang="en-US" sz="3300" dirty="0">
                <a:solidFill>
                  <a:schemeClr val="tx1"/>
                </a:solidFill>
              </a:rPr>
              <a:t>You should try to answer all questions (regardless)</a:t>
            </a:r>
          </a:p>
          <a:p>
            <a:pPr algn="l"/>
            <a:r>
              <a:rPr lang="en-US" sz="3300" dirty="0">
                <a:solidFill>
                  <a:schemeClr val="tx1"/>
                </a:solidFill>
              </a:rPr>
              <a:t>- Allocate less time for your favorite and easiest questions</a:t>
            </a:r>
          </a:p>
          <a:p>
            <a:pPr algn="l"/>
            <a:r>
              <a:rPr lang="en-US" sz="3300" dirty="0">
                <a:solidFill>
                  <a:schemeClr val="tx1"/>
                </a:solidFill>
              </a:rPr>
              <a:t>-Try to read questions twice before answer</a:t>
            </a:r>
          </a:p>
          <a:p>
            <a:pPr algn="l">
              <a:buFontTx/>
              <a:buChar char="-"/>
            </a:pPr>
            <a:r>
              <a:rPr lang="en-US" sz="3300" dirty="0">
                <a:solidFill>
                  <a:schemeClr val="tx1"/>
                </a:solidFill>
              </a:rPr>
              <a:t>Avoid answering in pattern(Example C then D then C (when pattern came to mind change to other type of questions and come back to the left one)</a:t>
            </a:r>
          </a:p>
          <a:p>
            <a:pPr algn="l"/>
            <a:endParaRPr lang="en-US" dirty="0">
              <a:solidFill>
                <a:schemeClr val="tx1"/>
              </a:solidFill>
            </a:endParaRPr>
          </a:p>
          <a:p>
            <a:pPr algn="l">
              <a:buFontTx/>
              <a:buChar char="-"/>
            </a:pPr>
            <a:endParaRPr lang="en-US" dirty="0">
              <a:solidFill>
                <a:schemeClr val="tx1"/>
              </a:solidFill>
            </a:endParaRPr>
          </a:p>
          <a:p>
            <a:endParaRPr lang="en-US" dirty="0">
              <a:solidFill>
                <a:schemeClr val="tx1"/>
              </a:solidFill>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609599"/>
          </a:xfrm>
        </p:spPr>
        <p:txBody>
          <a:bodyPr>
            <a:normAutofit/>
          </a:bodyPr>
          <a:lstStyle/>
          <a:p>
            <a:r>
              <a:rPr lang="en-US" sz="3200" b="1" u="sng" dirty="0"/>
              <a:t>5. Time Management - Best Technique</a:t>
            </a:r>
          </a:p>
        </p:txBody>
      </p:sp>
      <p:sp>
        <p:nvSpPr>
          <p:cNvPr id="3" name="Subtitle 2"/>
          <p:cNvSpPr>
            <a:spLocks noGrp="1"/>
          </p:cNvSpPr>
          <p:nvPr>
            <p:ph type="subTitle" idx="1"/>
          </p:nvPr>
        </p:nvSpPr>
        <p:spPr>
          <a:xfrm>
            <a:off x="228600" y="838200"/>
            <a:ext cx="8534400" cy="5638800"/>
          </a:xfrm>
        </p:spPr>
        <p:txBody>
          <a:bodyPr>
            <a:normAutofit fontScale="25000" lnSpcReduction="20000"/>
          </a:bodyPr>
          <a:lstStyle/>
          <a:p>
            <a:pPr algn="l"/>
            <a:endParaRPr lang="en-US" dirty="0"/>
          </a:p>
          <a:p>
            <a:pPr lvl="0" algn="l">
              <a:lnSpc>
                <a:spcPct val="170000"/>
              </a:lnSpc>
              <a:spcBef>
                <a:spcPts val="0"/>
              </a:spcBef>
              <a:buFont typeface="Arial" pitchFamily="34" charset="0"/>
              <a:buChar char="•"/>
            </a:pPr>
            <a:r>
              <a:rPr lang="en-US" sz="8000" dirty="0">
                <a:solidFill>
                  <a:schemeClr val="tx1"/>
                </a:solidFill>
                <a:latin typeface="Arial" pitchFamily="34" charset="0"/>
                <a:cs typeface="Arial" pitchFamily="34" charset="0"/>
              </a:rPr>
              <a:t>Utilize full allotted time on the exam. Do not leave early</a:t>
            </a:r>
          </a:p>
          <a:p>
            <a:pPr lvl="0" algn="l">
              <a:lnSpc>
                <a:spcPct val="170000"/>
              </a:lnSpc>
              <a:spcBef>
                <a:spcPts val="0"/>
              </a:spcBef>
              <a:buFont typeface="Arial" pitchFamily="34" charset="0"/>
              <a:buChar char="•"/>
            </a:pPr>
            <a:r>
              <a:rPr lang="en-US" sz="8000" dirty="0">
                <a:solidFill>
                  <a:schemeClr val="tx1"/>
                </a:solidFill>
                <a:latin typeface="Arial" pitchFamily="34" charset="0"/>
                <a:cs typeface="Arial" pitchFamily="34" charset="0"/>
              </a:rPr>
              <a:t>Answer your comfort zone first (</a:t>
            </a:r>
            <a:r>
              <a:rPr lang="en-US" sz="8000" b="1" dirty="0">
                <a:solidFill>
                  <a:srgbClr val="FF0000"/>
                </a:solidFill>
                <a:latin typeface="Arial" pitchFamily="34" charset="0"/>
                <a:cs typeface="Arial" pitchFamily="34" charset="0"/>
              </a:rPr>
              <a:t>Short</a:t>
            </a:r>
            <a:r>
              <a:rPr lang="en-US" sz="8000" b="1" dirty="0">
                <a:solidFill>
                  <a:schemeClr val="tx1"/>
                </a:solidFill>
                <a:latin typeface="Arial" pitchFamily="34" charset="0"/>
                <a:cs typeface="Arial" pitchFamily="34" charset="0"/>
              </a:rPr>
              <a:t>/</a:t>
            </a:r>
            <a:r>
              <a:rPr lang="en-US" sz="8000" dirty="0">
                <a:solidFill>
                  <a:schemeClr val="tx1"/>
                </a:solidFill>
                <a:latin typeface="Arial" pitchFamily="34" charset="0"/>
                <a:cs typeface="Arial" pitchFamily="34" charset="0"/>
              </a:rPr>
              <a:t>Mathematical/Comfort Zone)</a:t>
            </a:r>
          </a:p>
          <a:p>
            <a:pPr lvl="0" algn="l">
              <a:lnSpc>
                <a:spcPct val="170000"/>
              </a:lnSpc>
              <a:spcBef>
                <a:spcPts val="0"/>
              </a:spcBef>
              <a:buFont typeface="Arial" pitchFamily="34" charset="0"/>
              <a:buChar char="•"/>
            </a:pPr>
            <a:r>
              <a:rPr lang="en-US" sz="8000" dirty="0">
                <a:solidFill>
                  <a:schemeClr val="tx1"/>
                </a:solidFill>
                <a:latin typeface="Arial" pitchFamily="34" charset="0"/>
                <a:cs typeface="Arial" pitchFamily="34" charset="0"/>
              </a:rPr>
              <a:t>If you feel uncomfortable with any questions then leave that, come back later to answer</a:t>
            </a:r>
          </a:p>
          <a:p>
            <a:pPr lvl="0" algn="l">
              <a:lnSpc>
                <a:spcPct val="170000"/>
              </a:lnSpc>
              <a:spcBef>
                <a:spcPts val="0"/>
              </a:spcBef>
              <a:buFont typeface="Arial" pitchFamily="34" charset="0"/>
              <a:buChar char="•"/>
            </a:pPr>
            <a:r>
              <a:rPr lang="en-US" sz="8000" dirty="0">
                <a:solidFill>
                  <a:schemeClr val="tx1"/>
                </a:solidFill>
                <a:latin typeface="Arial" pitchFamily="34" charset="0"/>
                <a:cs typeface="Arial" pitchFamily="34" charset="0"/>
              </a:rPr>
              <a:t>Leave graph/paragraph type questions for later to answer)</a:t>
            </a:r>
          </a:p>
          <a:p>
            <a:pPr lvl="0" algn="l">
              <a:lnSpc>
                <a:spcPct val="170000"/>
              </a:lnSpc>
              <a:spcBef>
                <a:spcPts val="0"/>
              </a:spcBef>
              <a:buFont typeface="Arial" pitchFamily="34" charset="0"/>
              <a:buChar char="•"/>
            </a:pPr>
            <a:r>
              <a:rPr lang="en-US" sz="8000" dirty="0">
                <a:solidFill>
                  <a:schemeClr val="tx1"/>
                </a:solidFill>
                <a:latin typeface="Arial" pitchFamily="34" charset="0"/>
                <a:cs typeface="Arial" pitchFamily="34" charset="0"/>
              </a:rPr>
              <a:t>English or vocabulary questions can be answered as comfort</a:t>
            </a:r>
          </a:p>
          <a:p>
            <a:pPr lvl="0" algn="l">
              <a:lnSpc>
                <a:spcPct val="170000"/>
              </a:lnSpc>
              <a:spcBef>
                <a:spcPts val="0"/>
              </a:spcBef>
              <a:buFont typeface="Arial" pitchFamily="34" charset="0"/>
              <a:buChar char="•"/>
            </a:pPr>
            <a:r>
              <a:rPr lang="en-US" sz="8000" dirty="0">
                <a:solidFill>
                  <a:schemeClr val="tx1"/>
                </a:solidFill>
                <a:latin typeface="Arial" pitchFamily="34" charset="0"/>
                <a:cs typeface="Arial" pitchFamily="34" charset="0"/>
              </a:rPr>
              <a:t>If you have doubt follow Soft Process )Guesses/Elimination/Cross)</a:t>
            </a:r>
          </a:p>
          <a:p>
            <a:pPr lvl="0" algn="l">
              <a:lnSpc>
                <a:spcPct val="170000"/>
              </a:lnSpc>
              <a:spcBef>
                <a:spcPts val="0"/>
              </a:spcBef>
              <a:buFont typeface="Arial" pitchFamily="34" charset="0"/>
              <a:buChar char="•"/>
            </a:pPr>
            <a:r>
              <a:rPr lang="en-US" sz="8000" dirty="0">
                <a:solidFill>
                  <a:schemeClr val="tx1"/>
                </a:solidFill>
                <a:latin typeface="Arial" pitchFamily="34" charset="0"/>
                <a:cs typeface="Arial" pitchFamily="34" charset="0"/>
              </a:rPr>
              <a:t>If you have time then check your answer  (revised/revisit)</a:t>
            </a:r>
          </a:p>
          <a:p>
            <a:pPr lvl="0" algn="l">
              <a:lnSpc>
                <a:spcPct val="160000"/>
              </a:lnSpc>
              <a:buFont typeface="Arial" pitchFamily="34" charset="0"/>
              <a:buChar char="•"/>
            </a:pPr>
            <a:r>
              <a:rPr lang="en-US" sz="8000" dirty="0">
                <a:solidFill>
                  <a:schemeClr val="tx1"/>
                </a:solidFill>
                <a:latin typeface="Arial" pitchFamily="34" charset="0"/>
                <a:cs typeface="Arial" pitchFamily="34" charset="0"/>
              </a:rPr>
              <a:t>When you revisit the answer, do not change the previous answer easily. Check twice to cross the previous answer.</a:t>
            </a:r>
          </a:p>
          <a:p>
            <a:pPr lvl="0" algn="l">
              <a:lnSpc>
                <a:spcPct val="170000"/>
              </a:lnSpc>
              <a:spcBef>
                <a:spcPts val="0"/>
              </a:spcBef>
              <a:buFont typeface="Arial" pitchFamily="34" charset="0"/>
              <a:buChar char="•"/>
            </a:pPr>
            <a:endParaRPr lang="en-US" dirty="0">
              <a:solidFill>
                <a:schemeClr val="tx1"/>
              </a:solidFill>
              <a:latin typeface="Arial" pitchFamily="34" charset="0"/>
              <a:cs typeface="Arial" pitchFamily="34" charset="0"/>
            </a:endParaRPr>
          </a:p>
          <a:p>
            <a:pPr lvl="0" algn="l">
              <a:lnSpc>
                <a:spcPct val="170000"/>
              </a:lnSpc>
              <a:spcBef>
                <a:spcPts val="0"/>
              </a:spcBef>
            </a:pPr>
            <a:endParaRPr lang="en-US" dirty="0">
              <a:latin typeface="Arial" pitchFamily="34" charset="0"/>
              <a:cs typeface="Arial" pitchFamily="34" charset="0"/>
            </a:endParaRPr>
          </a:p>
          <a:p>
            <a:pPr lvl="0" algn="l">
              <a:lnSpc>
                <a:spcPct val="170000"/>
              </a:lnSpc>
              <a:spcBef>
                <a:spcPts val="0"/>
              </a:spcBef>
            </a:pPr>
            <a:endParaRPr lang="en-US" sz="1900" dirty="0">
              <a:latin typeface="Arial" pitchFamily="34" charset="0"/>
              <a:cs typeface="Arial" pitchFamily="34" charset="0"/>
            </a:endParaRPr>
          </a:p>
          <a:p>
            <a:pPr lvl="0" algn="l">
              <a:spcBef>
                <a:spcPts val="0"/>
              </a:spcBef>
            </a:pPr>
            <a:endParaRPr lang="en-US" sz="1900" dirty="0">
              <a:latin typeface="Arial" pitchFamily="34" charset="0"/>
              <a:cs typeface="Arial" pitchFamily="34" charset="0"/>
            </a:endParaRPr>
          </a:p>
          <a:p>
            <a:pPr algn="l">
              <a:spcBef>
                <a:spcPts val="0"/>
              </a:spcBef>
              <a:buFont typeface="Arial" pitchFamily="34" charset="0"/>
              <a:buChar char="•"/>
            </a:pPr>
            <a:endParaRPr lang="en-US" dirty="0"/>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685800"/>
            <a:ext cx="8001000" cy="533399"/>
          </a:xfrm>
        </p:spPr>
        <p:txBody>
          <a:bodyPr>
            <a:noAutofit/>
          </a:bodyPr>
          <a:lstStyle/>
          <a:p>
            <a:r>
              <a:rPr lang="en-US" sz="3200" b="1" dirty="0"/>
              <a:t>7: MTA Train Operator Exams </a:t>
            </a:r>
          </a:p>
        </p:txBody>
      </p:sp>
      <p:sp>
        <p:nvSpPr>
          <p:cNvPr id="3" name="Subtitle 2"/>
          <p:cNvSpPr>
            <a:spLocks noGrp="1"/>
          </p:cNvSpPr>
          <p:nvPr>
            <p:ph type="subTitle" idx="1"/>
          </p:nvPr>
        </p:nvSpPr>
        <p:spPr>
          <a:xfrm>
            <a:off x="381000" y="1371600"/>
            <a:ext cx="8305800" cy="5029200"/>
          </a:xfrm>
        </p:spPr>
        <p:txBody>
          <a:bodyPr>
            <a:normAutofit/>
          </a:bodyPr>
          <a:lstStyle/>
          <a:p>
            <a:pPr lvl="0" algn="l">
              <a:lnSpc>
                <a:spcPct val="110000"/>
              </a:lnSpc>
            </a:pPr>
            <a:r>
              <a:rPr lang="en-US" b="1" u="sng" dirty="0">
                <a:solidFill>
                  <a:schemeClr val="tx1"/>
                </a:solidFill>
              </a:rPr>
              <a:t>BE mindful: </a:t>
            </a:r>
          </a:p>
          <a:p>
            <a:pPr marL="457200" indent="-457200" algn="l">
              <a:buFont typeface="Arial" panose="020B0604020202020204" pitchFamily="34" charset="0"/>
              <a:buChar char="•"/>
            </a:pPr>
            <a:r>
              <a:rPr lang="en-US" sz="2800" dirty="0">
                <a:solidFill>
                  <a:schemeClr val="tx1"/>
                </a:solidFill>
              </a:rPr>
              <a:t>Safety is THE number one Priority</a:t>
            </a:r>
          </a:p>
          <a:p>
            <a:pPr marL="457200" indent="-457200" algn="l">
              <a:buFont typeface="Arial" panose="020B0604020202020204" pitchFamily="34" charset="0"/>
              <a:buChar char="•"/>
            </a:pPr>
            <a:r>
              <a:rPr lang="en-US" sz="2800" dirty="0">
                <a:solidFill>
                  <a:schemeClr val="tx1"/>
                </a:solidFill>
              </a:rPr>
              <a:t>Find answer in the Questions</a:t>
            </a:r>
          </a:p>
          <a:p>
            <a:pPr marL="457200" indent="-457200" algn="l">
              <a:buFont typeface="Arial" panose="020B0604020202020204" pitchFamily="34" charset="0"/>
              <a:buChar char="•"/>
            </a:pPr>
            <a:r>
              <a:rPr lang="en-US" sz="2800" dirty="0">
                <a:solidFill>
                  <a:schemeClr val="tx1"/>
                </a:solidFill>
              </a:rPr>
              <a:t>Answer as per the reporting laws (Do not guesses)</a:t>
            </a:r>
          </a:p>
          <a:p>
            <a:pPr marL="457200" indent="-457200" algn="l">
              <a:buFont typeface="Arial" panose="020B0604020202020204" pitchFamily="34" charset="0"/>
              <a:buChar char="•"/>
            </a:pPr>
            <a:r>
              <a:rPr lang="en-US" sz="2800" dirty="0">
                <a:solidFill>
                  <a:schemeClr val="tx1"/>
                </a:solidFill>
              </a:rPr>
              <a:t>Follow signals not the time</a:t>
            </a:r>
          </a:p>
          <a:p>
            <a:pPr marL="457200" indent="-457200" algn="l">
              <a:buFont typeface="Arial" panose="020B0604020202020204" pitchFamily="34" charset="0"/>
              <a:buChar char="•"/>
            </a:pPr>
            <a:r>
              <a:rPr lang="en-US" sz="2800" dirty="0">
                <a:solidFill>
                  <a:schemeClr val="tx1"/>
                </a:solidFill>
              </a:rPr>
              <a:t>Remember Signal Laws/Buzz (NA-Talk)</a:t>
            </a:r>
          </a:p>
          <a:p>
            <a:pPr marL="457200" indent="-457200" algn="l">
              <a:buFont typeface="Arial" panose="020B0604020202020204" pitchFamily="34" charset="0"/>
              <a:buChar char="•"/>
            </a:pPr>
            <a:r>
              <a:rPr lang="en-US" sz="2800" dirty="0">
                <a:solidFill>
                  <a:schemeClr val="tx1"/>
                </a:solidFill>
              </a:rPr>
              <a:t>Buzz/Horn is important and when, how, number</a:t>
            </a:r>
          </a:p>
          <a:p>
            <a:pPr marL="457200" indent="-457200" algn="l">
              <a:buFont typeface="Arial" panose="020B0604020202020204" pitchFamily="34" charset="0"/>
              <a:buChar char="•"/>
            </a:pPr>
            <a:r>
              <a:rPr lang="en-US" sz="2800" dirty="0">
                <a:solidFill>
                  <a:schemeClr val="tx1"/>
                </a:solidFill>
              </a:rPr>
              <a:t>Write up the Rules and Remember</a:t>
            </a:r>
          </a:p>
          <a:p>
            <a:pPr marL="457200" indent="-457200" algn="l">
              <a:buFont typeface="Arial" panose="020B0604020202020204" pitchFamily="34" charset="0"/>
              <a:buChar char="•"/>
            </a:pPr>
            <a:r>
              <a:rPr lang="en-US" sz="2800" dirty="0">
                <a:solidFill>
                  <a:schemeClr val="tx1"/>
                </a:solidFill>
              </a:rPr>
              <a:t>Given Big Rules Followed by Questions – Ans Last</a:t>
            </a:r>
          </a:p>
          <a:p>
            <a:pPr lvl="0" algn="l">
              <a:spcBef>
                <a:spcPts val="0"/>
              </a:spcBef>
            </a:pPr>
            <a:endParaRPr lang="en-US" sz="1900" dirty="0">
              <a:latin typeface="Arial" pitchFamily="34" charset="0"/>
              <a:cs typeface="Arial" pitchFamily="34" charset="0"/>
            </a:endParaRPr>
          </a:p>
          <a:p>
            <a:pPr lvl="0" algn="l">
              <a:spcBef>
                <a:spcPts val="0"/>
              </a:spcBef>
            </a:pPr>
            <a:endParaRPr lang="en-US" sz="1900" dirty="0">
              <a:latin typeface="Arial" pitchFamily="34" charset="0"/>
              <a:cs typeface="Arial" pitchFamily="34" charset="0"/>
            </a:endParaRPr>
          </a:p>
          <a:p>
            <a:pPr algn="l">
              <a:spcBef>
                <a:spcPts val="0"/>
              </a:spcBef>
              <a:buFont typeface="Arial" pitchFamily="34" charset="0"/>
              <a:buChar char="•"/>
            </a:pPr>
            <a:endParaRPr lang="en-US" dirty="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685800"/>
            <a:ext cx="8001000" cy="533399"/>
          </a:xfrm>
        </p:spPr>
        <p:txBody>
          <a:bodyPr>
            <a:noAutofit/>
          </a:bodyPr>
          <a:lstStyle/>
          <a:p>
            <a:r>
              <a:rPr lang="en-US" sz="3200" b="1" dirty="0"/>
              <a:t>7: MTA Train Operator Exams </a:t>
            </a:r>
          </a:p>
        </p:txBody>
      </p:sp>
      <p:sp>
        <p:nvSpPr>
          <p:cNvPr id="3" name="Subtitle 2"/>
          <p:cNvSpPr>
            <a:spLocks noGrp="1"/>
          </p:cNvSpPr>
          <p:nvPr>
            <p:ph type="subTitle" idx="1"/>
          </p:nvPr>
        </p:nvSpPr>
        <p:spPr>
          <a:xfrm>
            <a:off x="381000" y="1371600"/>
            <a:ext cx="8305800" cy="5029200"/>
          </a:xfrm>
        </p:spPr>
        <p:txBody>
          <a:bodyPr>
            <a:normAutofit fontScale="77500" lnSpcReduction="20000"/>
          </a:bodyPr>
          <a:lstStyle/>
          <a:p>
            <a:pPr lvl="0" algn="l">
              <a:lnSpc>
                <a:spcPct val="110000"/>
              </a:lnSpc>
            </a:pPr>
            <a:r>
              <a:rPr lang="en-US" b="1" u="sng" dirty="0">
                <a:solidFill>
                  <a:schemeClr val="tx1"/>
                </a:solidFill>
              </a:rPr>
              <a:t>BE mindful: </a:t>
            </a:r>
          </a:p>
          <a:p>
            <a:pPr marL="457200" indent="-457200" algn="l">
              <a:buFont typeface="Arial" panose="020B0604020202020204" pitchFamily="34" charset="0"/>
              <a:buChar char="•"/>
            </a:pPr>
            <a:r>
              <a:rPr lang="en-US" dirty="0">
                <a:solidFill>
                  <a:schemeClr val="tx1"/>
                </a:solidFill>
              </a:rPr>
              <a:t>Cautions about Answering When Found ward” Must Not Be, Least, Not, Minimum, Most Nearly, Best, must be, and in BLOCK LETTER.</a:t>
            </a:r>
          </a:p>
          <a:p>
            <a:pPr marL="457200" indent="-457200" algn="l">
              <a:buFont typeface="Arial" panose="020B0604020202020204" pitchFamily="34" charset="0"/>
              <a:buChar char="•"/>
            </a:pPr>
            <a:r>
              <a:rPr lang="en-US" dirty="0">
                <a:solidFill>
                  <a:schemeClr val="tx1"/>
                </a:solidFill>
              </a:rPr>
              <a:t>Used Commonsense Prioritizing Safety when You Stuck</a:t>
            </a:r>
          </a:p>
          <a:p>
            <a:pPr marL="457200" indent="-457200" algn="l">
              <a:buFont typeface="Arial" panose="020B0604020202020204" pitchFamily="34" charset="0"/>
              <a:buChar char="•"/>
            </a:pPr>
            <a:r>
              <a:rPr lang="en-US" dirty="0">
                <a:solidFill>
                  <a:schemeClr val="tx1"/>
                </a:solidFill>
              </a:rPr>
              <a:t>Caution about Signal Color, Ward, Message and Picture (do Not compare with Road Light)</a:t>
            </a:r>
          </a:p>
          <a:p>
            <a:pPr marL="457200" indent="-457200" algn="l">
              <a:buFont typeface="Arial" panose="020B0604020202020204" pitchFamily="34" charset="0"/>
              <a:buChar char="•"/>
            </a:pPr>
            <a:r>
              <a:rPr lang="en-US" dirty="0">
                <a:solidFill>
                  <a:schemeClr val="tx1"/>
                </a:solidFill>
              </a:rPr>
              <a:t>Understand Code “Fouling, R6, 8 Car etc. Write and Remember</a:t>
            </a:r>
          </a:p>
          <a:p>
            <a:pPr marL="457200" indent="-457200" algn="l">
              <a:buFont typeface="Arial" panose="020B0604020202020204" pitchFamily="34" charset="0"/>
              <a:buChar char="•"/>
            </a:pPr>
            <a:r>
              <a:rPr lang="en-US" dirty="0">
                <a:solidFill>
                  <a:schemeClr val="tx1"/>
                </a:solidFill>
              </a:rPr>
              <a:t>Take Note of Points, Light Color and Process to remember</a:t>
            </a:r>
          </a:p>
          <a:p>
            <a:pPr marL="457200" indent="-457200" algn="l">
              <a:buFont typeface="Arial" panose="020B0604020202020204" pitchFamily="34" charset="0"/>
              <a:buChar char="•"/>
            </a:pPr>
            <a:r>
              <a:rPr lang="en-US" dirty="0">
                <a:solidFill>
                  <a:schemeClr val="tx1"/>
                </a:solidFill>
              </a:rPr>
              <a:t>Remember MTA is an Organization, Follow Procedures</a:t>
            </a:r>
          </a:p>
          <a:p>
            <a:pPr marL="457200" indent="-457200" algn="l">
              <a:buFont typeface="Arial" panose="020B0604020202020204" pitchFamily="34" charset="0"/>
              <a:buChar char="•"/>
            </a:pPr>
            <a:r>
              <a:rPr lang="en-US" dirty="0">
                <a:solidFill>
                  <a:schemeClr val="tx1"/>
                </a:solidFill>
              </a:rPr>
              <a:t>Remember Terminology, Next Station/ terminal, Despatcher/Road Car Inspector, Control Center Desk Superintendent </a:t>
            </a:r>
          </a:p>
          <a:p>
            <a:pPr lvl="0" algn="l">
              <a:spcBef>
                <a:spcPts val="0"/>
              </a:spcBef>
            </a:pPr>
            <a:endParaRPr lang="en-US" sz="1900" dirty="0">
              <a:latin typeface="Arial" pitchFamily="34" charset="0"/>
              <a:cs typeface="Arial" pitchFamily="34" charset="0"/>
            </a:endParaRPr>
          </a:p>
          <a:p>
            <a:pPr lvl="0" algn="l">
              <a:spcBef>
                <a:spcPts val="0"/>
              </a:spcBef>
            </a:pPr>
            <a:endParaRPr lang="en-US" sz="1900" dirty="0">
              <a:latin typeface="Arial" pitchFamily="34" charset="0"/>
              <a:cs typeface="Arial" pitchFamily="34" charset="0"/>
            </a:endParaRPr>
          </a:p>
          <a:p>
            <a:pPr algn="l">
              <a:spcBef>
                <a:spcPts val="0"/>
              </a:spcBef>
              <a:buFont typeface="Arial" pitchFamily="34" charset="0"/>
              <a:buChar char="•"/>
            </a:pPr>
            <a:endParaRPr lang="en-US" dirty="0"/>
          </a:p>
        </p:txBody>
      </p:sp>
    </p:spTree>
    <p:extLst>
      <p:ext uri="{BB962C8B-B14F-4D97-AF65-F5344CB8AC3E}">
        <p14:creationId xmlns:p14="http://schemas.microsoft.com/office/powerpoint/2010/main" val="50596929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685800"/>
            <a:ext cx="8001000" cy="533399"/>
          </a:xfrm>
        </p:spPr>
        <p:txBody>
          <a:bodyPr>
            <a:noAutofit/>
          </a:bodyPr>
          <a:lstStyle/>
          <a:p>
            <a:r>
              <a:rPr lang="en-US" sz="3200" b="1" dirty="0"/>
              <a:t>6 &amp; 7. Good Gausses  and Elimination Process</a:t>
            </a:r>
          </a:p>
        </p:txBody>
      </p:sp>
      <p:sp>
        <p:nvSpPr>
          <p:cNvPr id="3" name="Subtitle 2"/>
          <p:cNvSpPr>
            <a:spLocks noGrp="1"/>
          </p:cNvSpPr>
          <p:nvPr>
            <p:ph type="subTitle" idx="1"/>
          </p:nvPr>
        </p:nvSpPr>
        <p:spPr>
          <a:xfrm>
            <a:off x="381000" y="1371600"/>
            <a:ext cx="8305800" cy="5029200"/>
          </a:xfrm>
        </p:spPr>
        <p:txBody>
          <a:bodyPr>
            <a:normAutofit lnSpcReduction="10000"/>
          </a:bodyPr>
          <a:lstStyle/>
          <a:p>
            <a:pPr lvl="0" algn="l">
              <a:lnSpc>
                <a:spcPct val="110000"/>
              </a:lnSpc>
            </a:pPr>
            <a:r>
              <a:rPr lang="en-US" b="1" u="sng" dirty="0">
                <a:solidFill>
                  <a:schemeClr val="tx1"/>
                </a:solidFill>
              </a:rPr>
              <a:t>Good Gausses: </a:t>
            </a:r>
            <a:r>
              <a:rPr lang="en-US" dirty="0">
                <a:solidFill>
                  <a:schemeClr val="tx1"/>
                </a:solidFill>
              </a:rPr>
              <a:t>You do not know correct answer</a:t>
            </a:r>
          </a:p>
          <a:p>
            <a:pPr lvl="0" algn="l">
              <a:lnSpc>
                <a:spcPct val="110000"/>
              </a:lnSpc>
            </a:pPr>
            <a:r>
              <a:rPr lang="en-US" dirty="0">
                <a:solidFill>
                  <a:schemeClr val="tx1"/>
                </a:solidFill>
              </a:rPr>
              <a:t>Read 2/3 times the Questions and answer. Find the best suitable one , sound correct appeared to be correct </a:t>
            </a:r>
          </a:p>
          <a:p>
            <a:pPr lvl="0" algn="l">
              <a:spcBef>
                <a:spcPts val="0"/>
              </a:spcBef>
            </a:pPr>
            <a:r>
              <a:rPr lang="en-US" sz="1900" b="1" dirty="0">
                <a:solidFill>
                  <a:schemeClr val="tx1"/>
                </a:solidFill>
                <a:latin typeface="Arial" pitchFamily="34" charset="0"/>
                <a:cs typeface="Arial" pitchFamily="34" charset="0"/>
              </a:rPr>
              <a:t>Example:</a:t>
            </a:r>
          </a:p>
          <a:p>
            <a:pPr lvl="0" algn="l">
              <a:lnSpc>
                <a:spcPct val="150000"/>
              </a:lnSpc>
              <a:spcBef>
                <a:spcPts val="0"/>
              </a:spcBef>
            </a:pPr>
            <a:r>
              <a:rPr lang="en-US" sz="1900" dirty="0">
                <a:solidFill>
                  <a:schemeClr val="tx1"/>
                </a:solidFill>
                <a:latin typeface="Arial" pitchFamily="34" charset="0"/>
                <a:cs typeface="Arial" pitchFamily="34" charset="0"/>
              </a:rPr>
              <a:t>A Conductor must not close the door of a train in the Station until they have fully operated for at least </a:t>
            </a:r>
          </a:p>
          <a:p>
            <a:pPr marL="457200" lvl="0" indent="-457200" algn="l">
              <a:lnSpc>
                <a:spcPct val="150000"/>
              </a:lnSpc>
              <a:spcBef>
                <a:spcPts val="0"/>
              </a:spcBef>
              <a:buFont typeface="+mj-lt"/>
              <a:buAutoNum type="alphaUcPeriod"/>
            </a:pPr>
            <a:r>
              <a:rPr lang="en-US" sz="1900" dirty="0">
                <a:solidFill>
                  <a:schemeClr val="tx1"/>
                </a:solidFill>
                <a:latin typeface="Arial" pitchFamily="34" charset="0"/>
                <a:cs typeface="Arial" pitchFamily="34" charset="0"/>
              </a:rPr>
              <a:t>Five Seconds</a:t>
            </a:r>
          </a:p>
          <a:p>
            <a:pPr marL="457200" lvl="0" indent="-457200" algn="l">
              <a:lnSpc>
                <a:spcPct val="150000"/>
              </a:lnSpc>
              <a:spcBef>
                <a:spcPts val="0"/>
              </a:spcBef>
              <a:buFont typeface="+mj-lt"/>
              <a:buAutoNum type="alphaUcPeriod"/>
            </a:pPr>
            <a:r>
              <a:rPr lang="en-US" sz="1900" i="1" dirty="0">
                <a:solidFill>
                  <a:schemeClr val="tx1"/>
                </a:solidFill>
                <a:latin typeface="Arial" pitchFamily="34" charset="0"/>
                <a:cs typeface="Arial" pitchFamily="34" charset="0"/>
              </a:rPr>
              <a:t>Te</a:t>
            </a:r>
            <a:r>
              <a:rPr lang="en-US" sz="1900" dirty="0">
                <a:solidFill>
                  <a:schemeClr val="tx1"/>
                </a:solidFill>
                <a:latin typeface="Arial" pitchFamily="34" charset="0"/>
                <a:cs typeface="Arial" pitchFamily="34" charset="0"/>
              </a:rPr>
              <a:t>n Seconds</a:t>
            </a:r>
          </a:p>
          <a:p>
            <a:pPr marL="457200" lvl="0" indent="-457200" algn="l">
              <a:lnSpc>
                <a:spcPct val="150000"/>
              </a:lnSpc>
              <a:spcBef>
                <a:spcPts val="0"/>
              </a:spcBef>
              <a:buFont typeface="+mj-lt"/>
              <a:buAutoNum type="alphaUcPeriod"/>
            </a:pPr>
            <a:r>
              <a:rPr lang="en-US" sz="1900" dirty="0">
                <a:solidFill>
                  <a:schemeClr val="tx1"/>
                </a:solidFill>
                <a:latin typeface="Arial" pitchFamily="34" charset="0"/>
                <a:cs typeface="Arial" pitchFamily="34" charset="0"/>
              </a:rPr>
              <a:t>Five seconds in the front and ten seconds in the rear</a:t>
            </a:r>
          </a:p>
          <a:p>
            <a:pPr marL="457200" lvl="0" indent="-457200" algn="l">
              <a:lnSpc>
                <a:spcPct val="150000"/>
              </a:lnSpc>
              <a:spcBef>
                <a:spcPts val="0"/>
              </a:spcBef>
              <a:buFont typeface="+mj-lt"/>
              <a:buAutoNum type="alphaUcPeriod"/>
            </a:pPr>
            <a:r>
              <a:rPr lang="en-US" sz="1900" dirty="0">
                <a:solidFill>
                  <a:schemeClr val="tx1"/>
                </a:solidFill>
                <a:latin typeface="Arial" pitchFamily="34" charset="0"/>
                <a:cs typeface="Arial" pitchFamily="34" charset="0"/>
              </a:rPr>
              <a:t>Ten seconds in the front and five seconds in the rear</a:t>
            </a:r>
          </a:p>
          <a:p>
            <a:pPr lvl="0" algn="l">
              <a:spcBef>
                <a:spcPts val="0"/>
              </a:spcBef>
            </a:pPr>
            <a:endParaRPr lang="en-US" sz="1900" dirty="0">
              <a:solidFill>
                <a:schemeClr val="tx1"/>
              </a:solidFill>
              <a:latin typeface="Arial" pitchFamily="34" charset="0"/>
              <a:cs typeface="Arial" pitchFamily="34" charset="0"/>
            </a:endParaRPr>
          </a:p>
          <a:p>
            <a:pPr lvl="0" algn="l">
              <a:spcBef>
                <a:spcPts val="0"/>
              </a:spcBef>
            </a:pPr>
            <a:endParaRPr lang="en-US" sz="1900" dirty="0">
              <a:latin typeface="Arial" pitchFamily="34" charset="0"/>
              <a:cs typeface="Arial" pitchFamily="34" charset="0"/>
            </a:endParaRPr>
          </a:p>
          <a:p>
            <a:pPr algn="l">
              <a:spcBef>
                <a:spcPts val="0"/>
              </a:spcBef>
              <a:buFont typeface="Arial" pitchFamily="34" charset="0"/>
              <a:buChar char="•"/>
            </a:pPr>
            <a:endParaRPr lang="en-US" dirty="0"/>
          </a:p>
        </p:txBody>
      </p:sp>
    </p:spTree>
    <p:extLst>
      <p:ext uri="{BB962C8B-B14F-4D97-AF65-F5344CB8AC3E}">
        <p14:creationId xmlns:p14="http://schemas.microsoft.com/office/powerpoint/2010/main" val="48583852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04800"/>
            <a:ext cx="8001000" cy="533399"/>
          </a:xfrm>
        </p:spPr>
        <p:txBody>
          <a:bodyPr>
            <a:noAutofit/>
          </a:bodyPr>
          <a:lstStyle/>
          <a:p>
            <a:r>
              <a:rPr lang="en-US" sz="3200" b="1" dirty="0"/>
              <a:t>6 &amp; 7. Good Gausses  and Elimination Process</a:t>
            </a:r>
          </a:p>
        </p:txBody>
      </p:sp>
      <p:sp>
        <p:nvSpPr>
          <p:cNvPr id="3" name="Subtitle 2"/>
          <p:cNvSpPr>
            <a:spLocks noGrp="1"/>
          </p:cNvSpPr>
          <p:nvPr>
            <p:ph type="subTitle" idx="1"/>
          </p:nvPr>
        </p:nvSpPr>
        <p:spPr>
          <a:xfrm>
            <a:off x="381000" y="838198"/>
            <a:ext cx="8305800" cy="5562601"/>
          </a:xfrm>
        </p:spPr>
        <p:txBody>
          <a:bodyPr>
            <a:normAutofit fontScale="92500"/>
          </a:bodyPr>
          <a:lstStyle/>
          <a:p>
            <a:pPr lvl="0" algn="l">
              <a:lnSpc>
                <a:spcPct val="160000"/>
              </a:lnSpc>
            </a:pPr>
            <a:r>
              <a:rPr lang="en-US" sz="2600" b="1" u="sng" dirty="0">
                <a:solidFill>
                  <a:schemeClr val="tx1"/>
                </a:solidFill>
                <a:latin typeface="Arial" pitchFamily="34" charset="0"/>
                <a:cs typeface="Arial" pitchFamily="34" charset="0"/>
              </a:rPr>
              <a:t>Crosses Out Technique/Answer in Questions:</a:t>
            </a:r>
          </a:p>
          <a:p>
            <a:pPr lvl="0" algn="l"/>
            <a:r>
              <a:rPr lang="en-US" sz="2600" dirty="0">
                <a:solidFill>
                  <a:schemeClr val="tx1"/>
                </a:solidFill>
                <a:latin typeface="Arial" pitchFamily="34" charset="0"/>
                <a:cs typeface="Arial" pitchFamily="34" charset="0"/>
              </a:rPr>
              <a:t>Write in the loose paper (if given by the authority) ABCD first and from the 4 answer, first take out/cross out the least appropriate 2 answers. Now you have most possible 2 answers and out of this 2 answer 1 is correct. Read second time and circle the most appropriate one which seems correct.</a:t>
            </a:r>
          </a:p>
          <a:p>
            <a:pPr lvl="0" algn="l"/>
            <a:endParaRPr lang="en-US" sz="2600" dirty="0">
              <a:solidFill>
                <a:schemeClr val="tx1"/>
              </a:solidFill>
              <a:latin typeface="Arial" pitchFamily="34" charset="0"/>
              <a:cs typeface="Arial" pitchFamily="34" charset="0"/>
            </a:endParaRPr>
          </a:p>
          <a:p>
            <a:pPr lvl="0" algn="l"/>
            <a:r>
              <a:rPr lang="en-US" sz="2600" dirty="0">
                <a:solidFill>
                  <a:schemeClr val="tx1"/>
                </a:solidFill>
                <a:latin typeface="Arial" pitchFamily="34" charset="0"/>
                <a:cs typeface="Arial" pitchFamily="34" charset="0"/>
              </a:rPr>
              <a:t>A Train operator observing that the tower operator has set up the wrong route should signal with ___ whistle blast(s)</a:t>
            </a:r>
          </a:p>
          <a:p>
            <a:pPr marL="514350" lvl="0" indent="-514350" algn="l">
              <a:lnSpc>
                <a:spcPct val="160000"/>
              </a:lnSpc>
              <a:buAutoNum type="alphaUcPeriod"/>
            </a:pPr>
            <a:r>
              <a:rPr lang="en-US" sz="2600" dirty="0">
                <a:solidFill>
                  <a:schemeClr val="tx1"/>
                </a:solidFill>
                <a:latin typeface="Arial" pitchFamily="34" charset="0"/>
                <a:cs typeface="Arial" pitchFamily="34" charset="0"/>
              </a:rPr>
              <a:t>One Long  	B. Two Short 		C. Three Short 		D. </a:t>
            </a:r>
            <a:r>
              <a:rPr lang="en-US" sz="2600" i="1" dirty="0">
                <a:solidFill>
                  <a:schemeClr val="tx1"/>
                </a:solidFill>
                <a:latin typeface="Arial" pitchFamily="34" charset="0"/>
                <a:cs typeface="Arial" pitchFamily="34" charset="0"/>
              </a:rPr>
              <a:t>Fo</a:t>
            </a:r>
            <a:r>
              <a:rPr lang="en-US" sz="2600" dirty="0">
                <a:solidFill>
                  <a:schemeClr val="tx1"/>
                </a:solidFill>
                <a:latin typeface="Arial" pitchFamily="34" charset="0"/>
                <a:cs typeface="Arial" pitchFamily="34" charset="0"/>
              </a:rPr>
              <a:t>ur Short</a:t>
            </a:r>
            <a:endParaRPr lang="en-US" sz="2600" dirty="0">
              <a:latin typeface="Arial" pitchFamily="34" charset="0"/>
              <a:cs typeface="Arial" pitchFamily="34" charset="0"/>
            </a:endParaRPr>
          </a:p>
          <a:p>
            <a:pPr lvl="0" algn="l">
              <a:spcBef>
                <a:spcPts val="0"/>
              </a:spcBef>
            </a:pPr>
            <a:endParaRPr lang="en-US" sz="1900" dirty="0">
              <a:latin typeface="Arial" pitchFamily="34" charset="0"/>
              <a:cs typeface="Arial" pitchFamily="34" charset="0"/>
            </a:endParaRPr>
          </a:p>
          <a:p>
            <a:pPr lvl="0" algn="l">
              <a:spcBef>
                <a:spcPts val="0"/>
              </a:spcBef>
            </a:pPr>
            <a:endParaRPr lang="en-US" sz="1900" dirty="0">
              <a:latin typeface="Arial" pitchFamily="34" charset="0"/>
              <a:cs typeface="Arial" pitchFamily="34" charset="0"/>
            </a:endParaRPr>
          </a:p>
          <a:p>
            <a:pPr algn="l">
              <a:spcBef>
                <a:spcPts val="0"/>
              </a:spcBef>
              <a:buFont typeface="Arial" pitchFamily="34" charset="0"/>
              <a:buChar char="•"/>
            </a:pPr>
            <a:endParaRPr lang="en-US" dirty="0"/>
          </a:p>
        </p:txBody>
      </p:sp>
    </p:spTree>
    <p:extLst>
      <p:ext uri="{BB962C8B-B14F-4D97-AF65-F5344CB8AC3E}">
        <p14:creationId xmlns:p14="http://schemas.microsoft.com/office/powerpoint/2010/main" val="216214634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04800"/>
            <a:ext cx="8001000" cy="533399"/>
          </a:xfrm>
        </p:spPr>
        <p:txBody>
          <a:bodyPr>
            <a:noAutofit/>
          </a:bodyPr>
          <a:lstStyle/>
          <a:p>
            <a:r>
              <a:rPr lang="en-US" sz="3200" b="1" dirty="0"/>
              <a:t>6 &amp; 7. Safety First Not time or Gausses</a:t>
            </a:r>
          </a:p>
        </p:txBody>
      </p:sp>
      <p:sp>
        <p:nvSpPr>
          <p:cNvPr id="3" name="Subtitle 2"/>
          <p:cNvSpPr>
            <a:spLocks noGrp="1"/>
          </p:cNvSpPr>
          <p:nvPr>
            <p:ph type="subTitle" idx="1"/>
          </p:nvPr>
        </p:nvSpPr>
        <p:spPr>
          <a:xfrm>
            <a:off x="381000" y="838198"/>
            <a:ext cx="8305800" cy="5562601"/>
          </a:xfrm>
        </p:spPr>
        <p:txBody>
          <a:bodyPr>
            <a:normAutofit/>
          </a:bodyPr>
          <a:lstStyle/>
          <a:p>
            <a:pPr lvl="0" algn="l">
              <a:lnSpc>
                <a:spcPct val="160000"/>
              </a:lnSpc>
            </a:pPr>
            <a:r>
              <a:rPr lang="en-US" sz="2600" b="1" u="sng" dirty="0">
                <a:solidFill>
                  <a:schemeClr val="tx1"/>
                </a:solidFill>
                <a:latin typeface="Arial" pitchFamily="34" charset="0"/>
                <a:cs typeface="Arial" pitchFamily="34" charset="0"/>
              </a:rPr>
              <a:t>Always mindful about safety first while answer:</a:t>
            </a:r>
          </a:p>
          <a:p>
            <a:pPr lvl="0" algn="l"/>
            <a:r>
              <a:rPr lang="en-US" sz="2600" dirty="0">
                <a:solidFill>
                  <a:schemeClr val="tx1"/>
                </a:solidFill>
                <a:latin typeface="Arial" pitchFamily="34" charset="0"/>
                <a:cs typeface="Arial" pitchFamily="34" charset="0"/>
              </a:rPr>
              <a:t>If a Train Operator, without authorization, fails to make scheduled station stop, the conductor must, FIRST</a:t>
            </a:r>
          </a:p>
          <a:p>
            <a:pPr lvl="0" algn="l"/>
            <a:endParaRPr lang="en-US" sz="2600" dirty="0">
              <a:solidFill>
                <a:schemeClr val="tx1"/>
              </a:solidFill>
              <a:latin typeface="Arial" pitchFamily="34" charset="0"/>
              <a:cs typeface="Arial" pitchFamily="34" charset="0"/>
            </a:endParaRPr>
          </a:p>
          <a:p>
            <a:pPr marL="514350" lvl="0" indent="-514350" algn="l">
              <a:buFont typeface="+mj-lt"/>
              <a:buAutoNum type="alphaUcPeriod"/>
            </a:pPr>
            <a:r>
              <a:rPr lang="en-US" sz="2600" dirty="0">
                <a:solidFill>
                  <a:schemeClr val="tx1"/>
                </a:solidFill>
                <a:latin typeface="Arial" pitchFamily="34" charset="0"/>
                <a:cs typeface="Arial" pitchFamily="34" charset="0"/>
              </a:rPr>
              <a:t>Pass One long buzzer to the train operator</a:t>
            </a:r>
          </a:p>
          <a:p>
            <a:pPr marL="514350" lvl="0" indent="-514350" algn="l">
              <a:buFont typeface="+mj-lt"/>
              <a:buAutoNum type="alphaUcPeriod"/>
            </a:pPr>
            <a:r>
              <a:rPr lang="en-US" sz="2600" dirty="0">
                <a:solidFill>
                  <a:schemeClr val="tx1"/>
                </a:solidFill>
                <a:latin typeface="Arial" pitchFamily="34" charset="0"/>
                <a:cs typeface="Arial" pitchFamily="34" charset="0"/>
              </a:rPr>
              <a:t>Operate an emergency brake valve at the next station that the train stops at end find out why the train operator skipped a station</a:t>
            </a:r>
          </a:p>
          <a:p>
            <a:pPr marL="514350" lvl="0" indent="-514350" algn="l">
              <a:buFont typeface="+mj-lt"/>
              <a:buAutoNum type="alphaUcPeriod"/>
            </a:pPr>
            <a:r>
              <a:rPr lang="en-US" sz="2600" i="1" dirty="0">
                <a:solidFill>
                  <a:schemeClr val="tx1"/>
                </a:solidFill>
                <a:latin typeface="Arial" pitchFamily="34" charset="0"/>
                <a:cs typeface="Arial" pitchFamily="34" charset="0"/>
              </a:rPr>
              <a:t>Imm</a:t>
            </a:r>
            <a:r>
              <a:rPr lang="en-US" sz="2600" dirty="0">
                <a:solidFill>
                  <a:schemeClr val="tx1"/>
                </a:solidFill>
                <a:latin typeface="Arial" pitchFamily="34" charset="0"/>
                <a:cs typeface="Arial" pitchFamily="34" charset="0"/>
              </a:rPr>
              <a:t>ediately operate an emergency brake valve</a:t>
            </a:r>
          </a:p>
          <a:p>
            <a:pPr marL="514350" lvl="0" indent="-514350" algn="l">
              <a:buFont typeface="+mj-lt"/>
              <a:buAutoNum type="alphaUcPeriod"/>
            </a:pPr>
            <a:r>
              <a:rPr lang="en-US" sz="2600" dirty="0">
                <a:solidFill>
                  <a:schemeClr val="tx1"/>
                </a:solidFill>
                <a:latin typeface="Arial" pitchFamily="34" charset="0"/>
                <a:cs typeface="Arial" pitchFamily="34" charset="0"/>
              </a:rPr>
              <a:t>Notify the Control Centre and investigate the cause</a:t>
            </a:r>
          </a:p>
          <a:p>
            <a:pPr lvl="0" algn="l">
              <a:spcBef>
                <a:spcPts val="0"/>
              </a:spcBef>
            </a:pPr>
            <a:endParaRPr lang="en-US" sz="1900" dirty="0">
              <a:latin typeface="Arial" pitchFamily="34" charset="0"/>
              <a:cs typeface="Arial" pitchFamily="34" charset="0"/>
            </a:endParaRPr>
          </a:p>
          <a:p>
            <a:pPr lvl="0" algn="l">
              <a:spcBef>
                <a:spcPts val="0"/>
              </a:spcBef>
            </a:pPr>
            <a:r>
              <a:rPr lang="en-US" sz="1900" dirty="0">
                <a:latin typeface="Arial" pitchFamily="34" charset="0"/>
                <a:cs typeface="Arial" pitchFamily="34" charset="0"/>
              </a:rPr>
              <a:t>( If Process than D, If forgot than B, If cooperative than C, Safety than D</a:t>
            </a:r>
          </a:p>
          <a:p>
            <a:pPr algn="l">
              <a:spcBef>
                <a:spcPts val="0"/>
              </a:spcBef>
              <a:buFont typeface="Arial" pitchFamily="34" charset="0"/>
              <a:buChar char="•"/>
            </a:pPr>
            <a:endParaRPr lang="en-US" dirty="0"/>
          </a:p>
        </p:txBody>
      </p:sp>
    </p:spTree>
    <p:extLst>
      <p:ext uri="{BB962C8B-B14F-4D97-AF65-F5344CB8AC3E}">
        <p14:creationId xmlns:p14="http://schemas.microsoft.com/office/powerpoint/2010/main" val="376039639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609599"/>
          </a:xfrm>
        </p:spPr>
        <p:txBody>
          <a:bodyPr>
            <a:normAutofit fontScale="90000"/>
          </a:bodyPr>
          <a:lstStyle/>
          <a:p>
            <a:r>
              <a:rPr lang="en-US" b="1" dirty="0"/>
              <a:t>6 &amp; 7</a:t>
            </a:r>
            <a:r>
              <a:rPr lang="en-US" dirty="0"/>
              <a:t>. </a:t>
            </a:r>
            <a:r>
              <a:rPr lang="en-US" b="1" dirty="0"/>
              <a:t>Elimination Process </a:t>
            </a:r>
          </a:p>
        </p:txBody>
      </p:sp>
      <p:sp>
        <p:nvSpPr>
          <p:cNvPr id="3" name="Subtitle 2"/>
          <p:cNvSpPr>
            <a:spLocks noGrp="1"/>
          </p:cNvSpPr>
          <p:nvPr>
            <p:ph type="subTitle" idx="1"/>
          </p:nvPr>
        </p:nvSpPr>
        <p:spPr>
          <a:xfrm>
            <a:off x="381000" y="1219200"/>
            <a:ext cx="7391400" cy="5181600"/>
          </a:xfrm>
        </p:spPr>
        <p:txBody>
          <a:bodyPr>
            <a:normAutofit fontScale="77500" lnSpcReduction="20000"/>
          </a:bodyPr>
          <a:lstStyle/>
          <a:p>
            <a:pPr algn="l">
              <a:lnSpc>
                <a:spcPct val="110000"/>
              </a:lnSpc>
              <a:spcBef>
                <a:spcPts val="0"/>
              </a:spcBef>
            </a:pPr>
            <a:r>
              <a:rPr lang="en-US" dirty="0">
                <a:solidFill>
                  <a:schemeClr val="tx1"/>
                </a:solidFill>
              </a:rPr>
              <a:t>Elimination Process means read the question first and than eliminate first tow answer which seems not right. Now you have Two answers, Read the questions second time and find the correct one from rest two answers:</a:t>
            </a:r>
          </a:p>
          <a:p>
            <a:pPr algn="l">
              <a:lnSpc>
                <a:spcPct val="110000"/>
              </a:lnSpc>
              <a:spcBef>
                <a:spcPts val="0"/>
              </a:spcBef>
            </a:pPr>
            <a:r>
              <a:rPr lang="en-US" dirty="0">
                <a:solidFill>
                  <a:schemeClr val="tx1"/>
                </a:solidFill>
              </a:rPr>
              <a:t>If for any reason, some side doors of the train fail to open, the conductor must allow_____ for customers to detrain and entrain.</a:t>
            </a:r>
          </a:p>
          <a:p>
            <a:pPr algn="l">
              <a:lnSpc>
                <a:spcPct val="110000"/>
              </a:lnSpc>
              <a:spcBef>
                <a:spcPts val="0"/>
              </a:spcBef>
            </a:pPr>
            <a:endParaRPr lang="en-US" dirty="0">
              <a:solidFill>
                <a:schemeClr val="tx1"/>
              </a:solidFill>
            </a:endParaRPr>
          </a:p>
          <a:p>
            <a:pPr marL="514350" indent="-514350" algn="l">
              <a:lnSpc>
                <a:spcPct val="110000"/>
              </a:lnSpc>
              <a:spcBef>
                <a:spcPts val="0"/>
              </a:spcBef>
              <a:buFont typeface="+mj-lt"/>
              <a:buAutoNum type="alphaUcPeriod"/>
            </a:pPr>
            <a:r>
              <a:rPr lang="en-US" dirty="0">
                <a:solidFill>
                  <a:schemeClr val="tx1"/>
                </a:solidFill>
              </a:rPr>
              <a:t>Thirty Second</a:t>
            </a:r>
          </a:p>
          <a:p>
            <a:pPr marL="514350" indent="-514350" algn="l">
              <a:lnSpc>
                <a:spcPct val="110000"/>
              </a:lnSpc>
              <a:spcBef>
                <a:spcPts val="0"/>
              </a:spcBef>
              <a:buFont typeface="+mj-lt"/>
              <a:buAutoNum type="alphaUcPeriod"/>
            </a:pPr>
            <a:r>
              <a:rPr lang="en-US" dirty="0">
                <a:solidFill>
                  <a:schemeClr val="tx1"/>
                </a:solidFill>
              </a:rPr>
              <a:t>Ample opportunity</a:t>
            </a:r>
          </a:p>
          <a:p>
            <a:pPr marL="514350" indent="-514350" algn="l">
              <a:lnSpc>
                <a:spcPct val="110000"/>
              </a:lnSpc>
              <a:spcBef>
                <a:spcPts val="0"/>
              </a:spcBef>
              <a:buFont typeface="+mj-lt"/>
              <a:buAutoNum type="alphaUcPeriod"/>
            </a:pPr>
            <a:r>
              <a:rPr lang="en-US" dirty="0">
                <a:solidFill>
                  <a:schemeClr val="tx1"/>
                </a:solidFill>
              </a:rPr>
              <a:t>Twenty Seconds</a:t>
            </a:r>
          </a:p>
          <a:p>
            <a:pPr marL="514350" indent="-514350" algn="l">
              <a:lnSpc>
                <a:spcPct val="110000"/>
              </a:lnSpc>
              <a:spcBef>
                <a:spcPts val="0"/>
              </a:spcBef>
              <a:buFont typeface="+mj-lt"/>
              <a:buAutoNum type="alphaUcPeriod"/>
            </a:pPr>
            <a:r>
              <a:rPr lang="en-US" dirty="0">
                <a:solidFill>
                  <a:schemeClr val="tx1"/>
                </a:solidFill>
              </a:rPr>
              <a:t>Fifteen seconds in the rear section and twenty seconds in the front section</a:t>
            </a:r>
          </a:p>
          <a:p>
            <a:pPr marL="1108710" lvl="2" indent="-514350" algn="l"/>
            <a:endParaRPr lang="en-US" b="1" dirty="0">
              <a:solidFill>
                <a:schemeClr val="tx1"/>
              </a:solidFill>
            </a:endParaRPr>
          </a:p>
          <a:p>
            <a:pPr marL="1108710" lvl="2" indent="-514350" algn="l"/>
            <a:r>
              <a:rPr lang="en-US" b="1" dirty="0">
                <a:solidFill>
                  <a:schemeClr val="tx1"/>
                </a:solidFill>
              </a:rPr>
              <a:t>Follow TV Series Guide.</a:t>
            </a:r>
          </a:p>
          <a:p>
            <a:pPr lvl="0" algn="l">
              <a:spcBef>
                <a:spcPts val="0"/>
              </a:spcBef>
            </a:pPr>
            <a:endParaRPr lang="en-US" sz="1900" dirty="0">
              <a:latin typeface="Arial" pitchFamily="34" charset="0"/>
              <a:cs typeface="Arial" pitchFamily="34" charset="0"/>
            </a:endParaRPr>
          </a:p>
          <a:p>
            <a:pPr lvl="0" algn="l">
              <a:spcBef>
                <a:spcPts val="0"/>
              </a:spcBef>
            </a:pPr>
            <a:endParaRPr lang="en-US" sz="1900" dirty="0">
              <a:latin typeface="Arial" pitchFamily="34" charset="0"/>
              <a:cs typeface="Arial" pitchFamily="34" charset="0"/>
            </a:endParaRPr>
          </a:p>
          <a:p>
            <a:pPr lvl="0" algn="l">
              <a:spcBef>
                <a:spcPts val="0"/>
              </a:spcBef>
            </a:pPr>
            <a:endParaRPr lang="en-US" sz="1900" dirty="0">
              <a:latin typeface="Arial" pitchFamily="34" charset="0"/>
              <a:cs typeface="Arial" pitchFamily="34" charset="0"/>
            </a:endParaRPr>
          </a:p>
          <a:p>
            <a:pPr algn="l">
              <a:spcBef>
                <a:spcPts val="0"/>
              </a:spcBef>
              <a:buFont typeface="Arial" pitchFamily="34" charset="0"/>
              <a:buChar char="•"/>
            </a:pPr>
            <a:endParaRPr lang="en-US" dirty="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609599"/>
          </a:xfrm>
        </p:spPr>
        <p:txBody>
          <a:bodyPr>
            <a:normAutofit fontScale="90000"/>
          </a:bodyPr>
          <a:lstStyle/>
          <a:p>
            <a:r>
              <a:rPr lang="en-US" b="1" dirty="0"/>
              <a:t>7.  MTA related language rules</a:t>
            </a:r>
          </a:p>
        </p:txBody>
      </p:sp>
      <p:sp>
        <p:nvSpPr>
          <p:cNvPr id="3" name="Subtitle 2"/>
          <p:cNvSpPr>
            <a:spLocks noGrp="1"/>
          </p:cNvSpPr>
          <p:nvPr>
            <p:ph type="subTitle" idx="1"/>
          </p:nvPr>
        </p:nvSpPr>
        <p:spPr>
          <a:xfrm>
            <a:off x="381000" y="1219200"/>
            <a:ext cx="7391400" cy="5181600"/>
          </a:xfrm>
        </p:spPr>
        <p:txBody>
          <a:bodyPr>
            <a:normAutofit/>
          </a:bodyPr>
          <a:lstStyle/>
          <a:p>
            <a:pPr algn="l">
              <a:lnSpc>
                <a:spcPct val="110000"/>
              </a:lnSpc>
              <a:spcBef>
                <a:spcPts val="0"/>
              </a:spcBef>
            </a:pPr>
            <a:r>
              <a:rPr lang="en-US" b="1" dirty="0">
                <a:solidFill>
                  <a:schemeClr val="tx1"/>
                </a:solidFill>
              </a:rPr>
              <a:t>Example:</a:t>
            </a:r>
          </a:p>
          <a:p>
            <a:pPr algn="l">
              <a:lnSpc>
                <a:spcPct val="110000"/>
              </a:lnSpc>
              <a:spcBef>
                <a:spcPts val="0"/>
              </a:spcBef>
            </a:pPr>
            <a:r>
              <a:rPr lang="en-US" dirty="0">
                <a:solidFill>
                  <a:schemeClr val="tx1"/>
                </a:solidFill>
              </a:rPr>
              <a:t>Buzz, Signals, Rule, FT 10, End of Signal Control, GT 10, 6, 4 Car,</a:t>
            </a:r>
          </a:p>
          <a:p>
            <a:pPr algn="l">
              <a:lnSpc>
                <a:spcPct val="110000"/>
              </a:lnSpc>
              <a:spcBef>
                <a:spcPts val="0"/>
              </a:spcBef>
            </a:pPr>
            <a:r>
              <a:rPr lang="en-US" dirty="0">
                <a:solidFill>
                  <a:schemeClr val="tx1"/>
                </a:solidFill>
              </a:rPr>
              <a:t>MPH, Out of Service, R6, FOULINGR$$, SMME Car, R68, BCO, ME 23 brake</a:t>
            </a:r>
          </a:p>
          <a:p>
            <a:pPr algn="l">
              <a:lnSpc>
                <a:spcPct val="110000"/>
              </a:lnSpc>
              <a:spcBef>
                <a:spcPts val="0"/>
              </a:spcBef>
            </a:pPr>
            <a:r>
              <a:rPr lang="en-US" dirty="0">
                <a:solidFill>
                  <a:schemeClr val="tx1"/>
                </a:solidFill>
              </a:rPr>
              <a:t>15-pound Brake</a:t>
            </a:r>
          </a:p>
          <a:p>
            <a:pPr algn="l">
              <a:lnSpc>
                <a:spcPct val="110000"/>
              </a:lnSpc>
              <a:spcBef>
                <a:spcPts val="0"/>
              </a:spcBef>
            </a:pPr>
            <a:r>
              <a:rPr lang="en-US" dirty="0">
                <a:solidFill>
                  <a:schemeClr val="tx1"/>
                </a:solidFill>
              </a:rPr>
              <a:t>ETC</a:t>
            </a:r>
          </a:p>
          <a:p>
            <a:pPr marL="1108710" lvl="2" indent="-514350" algn="l"/>
            <a:endParaRPr lang="en-US" b="1" dirty="0">
              <a:solidFill>
                <a:schemeClr val="tx1"/>
              </a:solidFill>
            </a:endParaRPr>
          </a:p>
          <a:p>
            <a:pPr lvl="0" algn="l">
              <a:spcBef>
                <a:spcPts val="0"/>
              </a:spcBef>
            </a:pPr>
            <a:endParaRPr lang="en-US" sz="1900" dirty="0">
              <a:latin typeface="Arial" pitchFamily="34" charset="0"/>
              <a:cs typeface="Arial" pitchFamily="34" charset="0"/>
            </a:endParaRPr>
          </a:p>
          <a:p>
            <a:pPr lvl="0" algn="l">
              <a:spcBef>
                <a:spcPts val="0"/>
              </a:spcBef>
            </a:pPr>
            <a:endParaRPr lang="en-US" sz="1900" dirty="0">
              <a:latin typeface="Arial" pitchFamily="34" charset="0"/>
              <a:cs typeface="Arial" pitchFamily="34" charset="0"/>
            </a:endParaRPr>
          </a:p>
          <a:p>
            <a:pPr lvl="0" algn="l">
              <a:spcBef>
                <a:spcPts val="0"/>
              </a:spcBef>
            </a:pPr>
            <a:endParaRPr lang="en-US" sz="1900" dirty="0">
              <a:latin typeface="Arial" pitchFamily="34" charset="0"/>
              <a:cs typeface="Arial" pitchFamily="34" charset="0"/>
            </a:endParaRPr>
          </a:p>
          <a:p>
            <a:pPr algn="l">
              <a:spcBef>
                <a:spcPts val="0"/>
              </a:spcBef>
              <a:buFont typeface="Arial" pitchFamily="34" charset="0"/>
              <a:buChar char="•"/>
            </a:pPr>
            <a:endParaRPr lang="en-US" dirty="0"/>
          </a:p>
        </p:txBody>
      </p:sp>
    </p:spTree>
    <p:extLst>
      <p:ext uri="{BB962C8B-B14F-4D97-AF65-F5344CB8AC3E}">
        <p14:creationId xmlns:p14="http://schemas.microsoft.com/office/powerpoint/2010/main" val="287087587"/>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609599"/>
          </a:xfrm>
        </p:spPr>
        <p:txBody>
          <a:bodyPr>
            <a:normAutofit fontScale="90000"/>
          </a:bodyPr>
          <a:lstStyle/>
          <a:p>
            <a:r>
              <a:rPr lang="en-US" dirty="0"/>
              <a:t>8 &amp; 9 Physical and Controlling Panic</a:t>
            </a:r>
          </a:p>
        </p:txBody>
      </p:sp>
      <p:sp>
        <p:nvSpPr>
          <p:cNvPr id="3" name="Subtitle 2"/>
          <p:cNvSpPr>
            <a:spLocks noGrp="1"/>
          </p:cNvSpPr>
          <p:nvPr>
            <p:ph type="subTitle" idx="1"/>
          </p:nvPr>
        </p:nvSpPr>
        <p:spPr>
          <a:xfrm>
            <a:off x="304800" y="1066800"/>
            <a:ext cx="8534400" cy="5486400"/>
          </a:xfrm>
        </p:spPr>
        <p:txBody>
          <a:bodyPr>
            <a:noAutofit/>
          </a:bodyPr>
          <a:lstStyle/>
          <a:p>
            <a:pPr marL="0" lvl="1" algn="l">
              <a:spcBef>
                <a:spcPts val="0"/>
              </a:spcBef>
              <a:buFont typeface="Arial" pitchFamily="34" charset="0"/>
              <a:buChar char="•"/>
            </a:pPr>
            <a:r>
              <a:rPr lang="en-US" sz="2200" dirty="0">
                <a:solidFill>
                  <a:schemeClr val="tx1"/>
                </a:solidFill>
                <a:latin typeface="Arial" pitchFamily="34" charset="0"/>
                <a:cs typeface="Arial" pitchFamily="34" charset="0"/>
              </a:rPr>
              <a:t>Have a sound sleep at night and have good food,</a:t>
            </a:r>
            <a:r>
              <a:rPr lang="en-US" sz="2200" u="sng" dirty="0">
                <a:solidFill>
                  <a:schemeClr val="tx1"/>
                </a:solidFill>
                <a:latin typeface="Arial" pitchFamily="34" charset="0"/>
                <a:cs typeface="Arial" pitchFamily="34" charset="0"/>
              </a:rPr>
              <a:t> Drink water as you require</a:t>
            </a:r>
          </a:p>
          <a:p>
            <a:pPr marL="0" lvl="1" algn="l">
              <a:spcBef>
                <a:spcPts val="0"/>
              </a:spcBef>
              <a:buFont typeface="Arial" pitchFamily="34" charset="0"/>
              <a:buChar char="•"/>
            </a:pPr>
            <a:r>
              <a:rPr lang="en-US" sz="2200" dirty="0">
                <a:solidFill>
                  <a:schemeClr val="tx1"/>
                </a:solidFill>
                <a:latin typeface="Arial" pitchFamily="34" charset="0"/>
                <a:cs typeface="Arial" pitchFamily="34" charset="0"/>
              </a:rPr>
              <a:t>Be prepared emotionally and physically </a:t>
            </a:r>
          </a:p>
          <a:p>
            <a:pPr marL="0" lvl="1" algn="l">
              <a:spcBef>
                <a:spcPts val="0"/>
              </a:spcBef>
              <a:buFont typeface="Arial" pitchFamily="34" charset="0"/>
              <a:buChar char="•"/>
            </a:pPr>
            <a:r>
              <a:rPr lang="en-US" sz="2200" dirty="0">
                <a:solidFill>
                  <a:schemeClr val="tx1"/>
                </a:solidFill>
                <a:latin typeface="Arial" pitchFamily="34" charset="0"/>
                <a:cs typeface="Arial" pitchFamily="34" charset="0"/>
              </a:rPr>
              <a:t>Please park all your ongoing issues, Anxiety, Hardness,  before exam.</a:t>
            </a:r>
          </a:p>
          <a:p>
            <a:pPr marL="0" lvl="1" algn="l">
              <a:spcBef>
                <a:spcPts val="0"/>
              </a:spcBef>
              <a:buFont typeface="Arial" pitchFamily="34" charset="0"/>
              <a:buChar char="•"/>
            </a:pPr>
            <a:r>
              <a:rPr lang="en-US" sz="2200" dirty="0">
                <a:solidFill>
                  <a:schemeClr val="tx1"/>
                </a:solidFill>
                <a:latin typeface="Arial" pitchFamily="34" charset="0"/>
                <a:cs typeface="Arial" pitchFamily="34" charset="0"/>
              </a:rPr>
              <a:t>Concentrate on the exams only, Try to do your best</a:t>
            </a:r>
          </a:p>
          <a:p>
            <a:pPr marL="0" lvl="1" algn="l">
              <a:spcBef>
                <a:spcPts val="0"/>
              </a:spcBef>
              <a:buFont typeface="Arial" pitchFamily="34" charset="0"/>
              <a:buChar char="•"/>
            </a:pPr>
            <a:r>
              <a:rPr lang="en-US" sz="2200" dirty="0">
                <a:solidFill>
                  <a:schemeClr val="tx1"/>
                </a:solidFill>
                <a:latin typeface="Arial" pitchFamily="34" charset="0"/>
                <a:cs typeface="Arial" pitchFamily="34" charset="0"/>
              </a:rPr>
              <a:t>Arrived at least 45 minute early to the center, Take deep breath</a:t>
            </a:r>
          </a:p>
          <a:p>
            <a:pPr marL="0" lvl="1" algn="l">
              <a:spcBef>
                <a:spcPts val="0"/>
              </a:spcBef>
              <a:buFont typeface="Arial" pitchFamily="34" charset="0"/>
              <a:buChar char="•"/>
            </a:pPr>
            <a:r>
              <a:rPr lang="en-US" sz="2200" dirty="0">
                <a:solidFill>
                  <a:schemeClr val="tx1"/>
                </a:solidFill>
                <a:latin typeface="Arial" pitchFamily="34" charset="0"/>
                <a:cs typeface="Arial" pitchFamily="34" charset="0"/>
              </a:rPr>
              <a:t>After sit down close your eyes and concentrate. Do meditations (if you know)</a:t>
            </a:r>
          </a:p>
          <a:p>
            <a:pPr marL="0" lvl="1" algn="l">
              <a:spcBef>
                <a:spcPts val="0"/>
              </a:spcBef>
              <a:buFont typeface="Arial" pitchFamily="34" charset="0"/>
              <a:buChar char="•"/>
            </a:pPr>
            <a:r>
              <a:rPr lang="en-US" sz="2200" dirty="0">
                <a:solidFill>
                  <a:schemeClr val="tx1"/>
                </a:solidFill>
                <a:latin typeface="Arial" pitchFamily="34" charset="0"/>
                <a:cs typeface="Arial" pitchFamily="34" charset="0"/>
              </a:rPr>
              <a:t>Change your seating position when you fell board or sleepy</a:t>
            </a:r>
          </a:p>
          <a:p>
            <a:pPr marL="0" lvl="1" algn="l">
              <a:spcBef>
                <a:spcPts val="0"/>
              </a:spcBef>
              <a:buFont typeface="Arial" pitchFamily="34" charset="0"/>
              <a:buChar char="•"/>
            </a:pPr>
            <a:r>
              <a:rPr lang="en-US" sz="2200" dirty="0">
                <a:solidFill>
                  <a:schemeClr val="tx1"/>
                </a:solidFill>
                <a:latin typeface="Arial" pitchFamily="34" charset="0"/>
                <a:cs typeface="Arial" pitchFamily="34" charset="0"/>
              </a:rPr>
              <a:t>Take a few second pause and closed eyes if you feel uncomfortable</a:t>
            </a:r>
          </a:p>
          <a:p>
            <a:pPr marL="0" lvl="1" algn="l">
              <a:spcBef>
                <a:spcPts val="0"/>
              </a:spcBef>
              <a:buFont typeface="Arial" pitchFamily="34" charset="0"/>
              <a:buChar char="•"/>
            </a:pPr>
            <a:r>
              <a:rPr lang="en-US" sz="2200" dirty="0">
                <a:solidFill>
                  <a:schemeClr val="tx1"/>
                </a:solidFill>
                <a:latin typeface="Arial" pitchFamily="34" charset="0"/>
                <a:cs typeface="Arial" pitchFamily="34" charset="0"/>
              </a:rPr>
              <a:t>Do not panic. If you panic then you will not be able to concentrate. It is a exam not court room. </a:t>
            </a:r>
          </a:p>
          <a:p>
            <a:pPr marL="0" lvl="1" algn="l">
              <a:spcBef>
                <a:spcPts val="0"/>
              </a:spcBef>
              <a:buFont typeface="Arial" pitchFamily="34" charset="0"/>
              <a:buChar char="•"/>
            </a:pPr>
            <a:r>
              <a:rPr lang="en-US" sz="2200" dirty="0">
                <a:solidFill>
                  <a:schemeClr val="tx1"/>
                </a:solidFill>
                <a:latin typeface="Arial" pitchFamily="34" charset="0"/>
                <a:cs typeface="Arial" pitchFamily="34" charset="0"/>
              </a:rPr>
              <a:t>If you become panic, Change Seating position, closed eyes and  Sharpen your memory</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609601"/>
            <a:ext cx="7772400" cy="609599"/>
          </a:xfrm>
        </p:spPr>
        <p:txBody>
          <a:bodyPr>
            <a:normAutofit fontScale="90000"/>
          </a:bodyPr>
          <a:lstStyle/>
          <a:p>
            <a:r>
              <a:rPr lang="en-US" b="1" dirty="0">
                <a:solidFill>
                  <a:schemeClr val="tx2">
                    <a:lumMod val="75000"/>
                  </a:schemeClr>
                </a:solidFill>
                <a:effectLst>
                  <a:outerShdw blurRad="38100" dist="38100" dir="2700000" algn="tl">
                    <a:srgbClr val="000000">
                      <a:alpha val="43137"/>
                    </a:srgbClr>
                  </a:outerShdw>
                </a:effectLst>
              </a:rPr>
              <a:t>Good Luck with Your Exams!</a:t>
            </a:r>
            <a:endParaRPr lang="en-US" dirty="0"/>
          </a:p>
        </p:txBody>
      </p:sp>
      <p:sp>
        <p:nvSpPr>
          <p:cNvPr id="3" name="Subtitle 2"/>
          <p:cNvSpPr>
            <a:spLocks noGrp="1"/>
          </p:cNvSpPr>
          <p:nvPr>
            <p:ph type="subTitle" idx="1"/>
          </p:nvPr>
        </p:nvSpPr>
        <p:spPr>
          <a:xfrm>
            <a:off x="914400" y="1600200"/>
            <a:ext cx="6858000" cy="4038600"/>
          </a:xfrm>
        </p:spPr>
        <p:txBody>
          <a:bodyPr>
            <a:normAutofit lnSpcReduction="10000"/>
          </a:bodyPr>
          <a:lstStyle/>
          <a:p>
            <a:pPr algn="l"/>
            <a:r>
              <a:rPr lang="en-US" b="1" dirty="0">
                <a:solidFill>
                  <a:schemeClr val="tx1"/>
                </a:solidFill>
              </a:rPr>
              <a:t>Please feel free to contact me if you have questions, comment or concern at </a:t>
            </a:r>
            <a:r>
              <a:rPr lang="en-US" b="1" dirty="0">
                <a:solidFill>
                  <a:schemeClr val="tx1"/>
                </a:solidFill>
                <a:hlinkClick r:id="rId2"/>
              </a:rPr>
              <a:t>jalilraj@gmail.com</a:t>
            </a:r>
            <a:r>
              <a:rPr lang="en-US" b="1" dirty="0">
                <a:solidFill>
                  <a:schemeClr val="tx1"/>
                </a:solidFill>
              </a:rPr>
              <a:t>. </a:t>
            </a:r>
          </a:p>
          <a:p>
            <a:pPr algn="l"/>
            <a:r>
              <a:rPr lang="en-US" b="1" dirty="0">
                <a:solidFill>
                  <a:schemeClr val="tx1"/>
                </a:solidFill>
              </a:rPr>
              <a:t>Tel: 6462879964</a:t>
            </a:r>
          </a:p>
          <a:p>
            <a:pPr algn="l"/>
            <a:r>
              <a:rPr lang="en-US" b="1" dirty="0">
                <a:solidFill>
                  <a:schemeClr val="tx1"/>
                </a:solidFill>
              </a:rPr>
              <a:t>Thank You</a:t>
            </a:r>
          </a:p>
          <a:p>
            <a:pPr algn="l"/>
            <a:r>
              <a:rPr lang="en-US" b="1" dirty="0">
                <a:solidFill>
                  <a:schemeClr val="tx1"/>
                </a:solidFill>
              </a:rPr>
              <a:t>=============================</a:t>
            </a:r>
          </a:p>
          <a:p>
            <a:pPr algn="l"/>
            <a:r>
              <a:rPr lang="en-US" b="1" dirty="0">
                <a:solidFill>
                  <a:schemeClr val="tx1"/>
                </a:solidFill>
              </a:rPr>
              <a:t>Question and Answer</a:t>
            </a:r>
          </a:p>
          <a:p>
            <a:pPr marL="834390" lvl="1" indent="-514350" algn="l"/>
            <a:r>
              <a:rPr lang="en-US" sz="1900" dirty="0">
                <a:solidFill>
                  <a:schemeClr val="tx1"/>
                </a:solidFill>
                <a:latin typeface="Arial" pitchFamily="34" charset="0"/>
                <a:cs typeface="Arial" pitchFamily="34" charset="0"/>
              </a:rPr>
              <a:t>. </a:t>
            </a:r>
          </a:p>
          <a:p>
            <a:pPr lvl="0" algn="l">
              <a:spcBef>
                <a:spcPts val="0"/>
              </a:spcBef>
            </a:pPr>
            <a:endParaRPr lang="en-US" sz="1900" dirty="0">
              <a:solidFill>
                <a:schemeClr val="tx1"/>
              </a:solidFill>
              <a:latin typeface="Arial" pitchFamily="34" charset="0"/>
              <a:cs typeface="Arial" pitchFamily="34" charset="0"/>
            </a:endParaRPr>
          </a:p>
          <a:p>
            <a:pPr lvl="0" algn="l">
              <a:spcBef>
                <a:spcPts val="0"/>
              </a:spcBef>
            </a:pPr>
            <a:endParaRPr lang="en-US" sz="1900" dirty="0">
              <a:solidFill>
                <a:schemeClr val="tx1"/>
              </a:solidFill>
              <a:latin typeface="Arial" pitchFamily="34" charset="0"/>
              <a:cs typeface="Arial" pitchFamily="34" charset="0"/>
            </a:endParaRPr>
          </a:p>
          <a:p>
            <a:pPr algn="l">
              <a:spcBef>
                <a:spcPts val="0"/>
              </a:spcBef>
              <a:buFont typeface="Arial" pitchFamily="34" charset="0"/>
              <a:buChar char="•"/>
            </a:pPr>
            <a:endParaRPr lang="en-US" dirty="0"/>
          </a:p>
        </p:txBody>
      </p:sp>
    </p:spTree>
  </p:cSld>
  <p:clrMapOvr>
    <a:masterClrMapping/>
  </p:clrMapOvr>
  <p:transition/>
</p:sld>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743</TotalTime>
  <Words>1485</Words>
  <Application>Microsoft Office PowerPoint</Application>
  <PresentationFormat>On-screen Show (4:3)</PresentationFormat>
  <Paragraphs>218</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Presentation on Exam Technique ()</vt:lpstr>
      <vt:lpstr>Introduction</vt:lpstr>
      <vt:lpstr>Safety and Attitude</vt:lpstr>
      <vt:lpstr>Goal of Organizers</vt:lpstr>
      <vt:lpstr>Presentation Goal</vt:lpstr>
      <vt:lpstr>2. Organizer Assistance Coverage</vt:lpstr>
      <vt:lpstr>Topics to be Discussed</vt:lpstr>
      <vt:lpstr>Testing Areas</vt:lpstr>
      <vt:lpstr>3. Study Technique</vt:lpstr>
      <vt:lpstr>4. Identifying Questions</vt:lpstr>
      <vt:lpstr>5. Time Management -Exam Planning </vt:lpstr>
      <vt:lpstr>5. Time Management - Best Technique</vt:lpstr>
      <vt:lpstr>7: MTA Train Operator Exams </vt:lpstr>
      <vt:lpstr>7: MTA Train Operator Exams </vt:lpstr>
      <vt:lpstr>6 &amp; 7. Good Gausses  and Elimination Process</vt:lpstr>
      <vt:lpstr>6 &amp; 7. Good Gausses  and Elimination Process</vt:lpstr>
      <vt:lpstr>6 &amp; 7. Safety First Not time or Gausses</vt:lpstr>
      <vt:lpstr>6 &amp; 7. Elimination Process </vt:lpstr>
      <vt:lpstr>7.  MTA related language rules</vt:lpstr>
      <vt:lpstr>8 &amp; 9 Physical and Controlling Panic</vt:lpstr>
      <vt:lpstr>Good Luck with Your Exams!</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Md Jalil</dc:creator>
  <cp:lastModifiedBy>Md Jalil</cp:lastModifiedBy>
  <cp:revision>82</cp:revision>
  <dcterms:created xsi:type="dcterms:W3CDTF">2016-02-25T02:37:42Z</dcterms:created>
  <dcterms:modified xsi:type="dcterms:W3CDTF">2017-03-30T03:21:30Z</dcterms:modified>
</cp:coreProperties>
</file>